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67" r:id="rId2"/>
    <p:sldId id="256" r:id="rId3"/>
    <p:sldId id="257" r:id="rId4"/>
    <p:sldId id="26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64" r:id="rId14"/>
    <p:sldId id="265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4" r:id="rId23"/>
    <p:sldId id="279" r:id="rId24"/>
    <p:sldId id="281" r:id="rId25"/>
    <p:sldId id="282" r:id="rId26"/>
    <p:sldId id="283" r:id="rId27"/>
    <p:sldId id="280" r:id="rId28"/>
    <p:sldId id="266" r:id="rId29"/>
    <p:sldId id="285" r:id="rId30"/>
    <p:sldId id="286" r:id="rId31"/>
    <p:sldId id="287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l4ZEo8g8qvVHoxScZDD7Eth0a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994D21-0763-42AD-969B-C32B3DC5CD54}">
  <a:tblStyle styleId="{52994D21-0763-42AD-969B-C32B3DC5CD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35761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1086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5992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3538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3994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3662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0812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2199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3301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6269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4508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327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6239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37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6977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586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4152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9795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0918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643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70724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5010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660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4278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8466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921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340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03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8641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335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130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.jpg"/><Relationship Id="rId7" Type="http://schemas.openxmlformats.org/officeDocument/2006/relationships/hyperlink" Target="http://drive.google.com/file/d/1Eh8MsxbcIEfa3qsjDk7_7vPM2IpQYlBs/vie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a.cadillo@aldeamo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docs.google.com/document/d/1WtjyvGtcPRPqrXZOAhoTRr3veKw6Qqtb/edit?usp=sharing&amp;ouid=116490792658859461122&amp;rtpof=true&amp;sd=true" TargetMode="External"/><Relationship Id="rId4" Type="http://schemas.openxmlformats.org/officeDocument/2006/relationships/hyperlink" Target="https://drive.google.com/file/d/1L6tZVRxmT5ojoLPyEXCX2JAbw_ZnE--q/view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3;p1" descr="Logotipo&#10;&#10;Descripción generada automáticamente">
            <a:extLst>
              <a:ext uri="{FF2B5EF4-FFF2-40B4-BE49-F238E27FC236}">
                <a16:creationId xmlns:a16="http://schemas.microsoft.com/office/drawing/2014/main" id="{5229E88C-FEAE-8E60-CD88-391D9CA6F8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5283" y="1895486"/>
            <a:ext cx="2710850" cy="2710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4;p1">
            <a:extLst>
              <a:ext uri="{FF2B5EF4-FFF2-40B4-BE49-F238E27FC236}">
                <a16:creationId xmlns:a16="http://schemas.microsoft.com/office/drawing/2014/main" id="{702E6B8C-8A29-6499-BB36-A67D19A50325}"/>
              </a:ext>
            </a:extLst>
          </p:cNvPr>
          <p:cNvSpPr txBox="1"/>
          <p:nvPr/>
        </p:nvSpPr>
        <p:spPr>
          <a:xfrm>
            <a:off x="7349228" y="4917100"/>
            <a:ext cx="3359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0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Tendencias de Comunicación 2022 </a:t>
            </a:r>
            <a:endParaRPr sz="2000" i="0" u="none" strike="noStrike" cap="none">
              <a:solidFill>
                <a:srgbClr val="3641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" name="Google Shape;135;p1" descr="Una caricatura de una persona con un celular en la mano&#10;&#10;Descripción generada automáticamente con confianza media">
            <a:extLst>
              <a:ext uri="{FF2B5EF4-FFF2-40B4-BE49-F238E27FC236}">
                <a16:creationId xmlns:a16="http://schemas.microsoft.com/office/drawing/2014/main" id="{77619BEB-0A30-94C2-4D74-35691809DA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58"/>
            <a:ext cx="7349228" cy="580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98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59;p5">
            <a:extLst>
              <a:ext uri="{FF2B5EF4-FFF2-40B4-BE49-F238E27FC236}">
                <a16:creationId xmlns:a16="http://schemas.microsoft.com/office/drawing/2014/main" id="{31A28E49-6573-1DC8-C905-D653833819CE}"/>
              </a:ext>
            </a:extLst>
          </p:cNvPr>
          <p:cNvSpPr txBox="1"/>
          <p:nvPr/>
        </p:nvSpPr>
        <p:spPr>
          <a:xfrm>
            <a:off x="1794623" y="1695173"/>
            <a:ext cx="83214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Con la implementación de</a:t>
            </a:r>
            <a:r>
              <a:rPr lang="es-ES" sz="24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WAB</a:t>
            </a:r>
            <a:r>
              <a:rPr lang="es-ES" sz="24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40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y la automatización</a:t>
            </a:r>
            <a:r>
              <a:rPr lang="es-ES" sz="24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40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s-ES" sz="24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el contacto con los clientes </a:t>
            </a:r>
            <a:endParaRPr sz="2400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pasa</a:t>
            </a:r>
            <a:r>
              <a:rPr lang="es-ES" sz="500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mos </a:t>
            </a:r>
            <a:r>
              <a:rPr lang="es-ES" sz="50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del </a:t>
            </a:r>
            <a:r>
              <a:rPr lang="es-ES" sz="5000" i="0" u="none" strike="noStrike" cap="none">
                <a:solidFill>
                  <a:srgbClr val="EE2A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15% </a:t>
            </a:r>
            <a:r>
              <a:rPr lang="es-ES" sz="50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al </a:t>
            </a:r>
            <a:r>
              <a:rPr lang="es-ES" sz="5000" i="0" u="none" strike="noStrike" cap="none">
                <a:solidFill>
                  <a:srgbClr val="EE2A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60%</a:t>
            </a:r>
            <a:endParaRPr sz="5000" i="0" u="none" strike="noStrike" cap="none">
              <a:solidFill>
                <a:srgbClr val="EE2A4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6415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 de clientes con </a:t>
            </a:r>
            <a:r>
              <a:rPr lang="es-ES" sz="240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potenciales transacciones fraudulentas contactados</a:t>
            </a:r>
            <a:endParaRPr sz="24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09000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68;p21">
            <a:extLst>
              <a:ext uri="{FF2B5EF4-FFF2-40B4-BE49-F238E27FC236}">
                <a16:creationId xmlns:a16="http://schemas.microsoft.com/office/drawing/2014/main" id="{C681A8B6-6707-A312-639A-027D490A66A2}"/>
              </a:ext>
            </a:extLst>
          </p:cNvPr>
          <p:cNvSpPr txBox="1"/>
          <p:nvPr/>
        </p:nvSpPr>
        <p:spPr>
          <a:xfrm>
            <a:off x="2357100" y="2329539"/>
            <a:ext cx="7477800" cy="27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Cualitativo: </a:t>
            </a:r>
            <a:r>
              <a:rPr lang="es-ES" sz="170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s-ES" sz="17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os clientes han percibido una mejor calidad de servicio ya que el contacto es automático, en términos de velocidad de atención, se mejor</a:t>
            </a:r>
            <a:r>
              <a:rPr lang="es-ES" sz="170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ó</a:t>
            </a:r>
            <a:r>
              <a:rPr lang="es-ES" sz="17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 el tiempo de más de 7 minutos a un 1 minuto.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Cuantitativo:</a:t>
            </a:r>
            <a:r>
              <a:rPr lang="es-ES" sz="17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170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ES" sz="17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antidad de alertas gestionadas, </a:t>
            </a:r>
            <a:r>
              <a:rPr lang="es-ES" sz="170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pasar de </a:t>
            </a:r>
            <a:r>
              <a:rPr lang="es-ES" sz="17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50.000 alertas</a:t>
            </a:r>
            <a:r>
              <a:rPr lang="es-ES" sz="170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 mensuales</a:t>
            </a:r>
            <a:r>
              <a:rPr lang="es-ES" sz="17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 a 300.000</a:t>
            </a:r>
            <a:r>
              <a:rPr lang="es-ES" sz="170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7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70;p21">
            <a:extLst>
              <a:ext uri="{FF2B5EF4-FFF2-40B4-BE49-F238E27FC236}">
                <a16:creationId xmlns:a16="http://schemas.microsoft.com/office/drawing/2014/main" id="{BCB98778-BFF8-7A16-D0CE-F6A98BB9445A}"/>
              </a:ext>
            </a:extLst>
          </p:cNvPr>
          <p:cNvSpPr txBox="1">
            <a:spLocks/>
          </p:cNvSpPr>
          <p:nvPr/>
        </p:nvSpPr>
        <p:spPr>
          <a:xfrm>
            <a:off x="2294753" y="1148939"/>
            <a:ext cx="357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1800"/>
            </a:pPr>
            <a:r>
              <a:rPr lang="es-ES" sz="270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Otros indicadores</a:t>
            </a:r>
          </a:p>
        </p:txBody>
      </p:sp>
      <p:pic>
        <p:nvPicPr>
          <p:cNvPr id="5" name="Google Shape;271;p21" descr="Forma, Círculo&#10;&#10;Descripción generada automáticamente">
            <a:extLst>
              <a:ext uri="{FF2B5EF4-FFF2-40B4-BE49-F238E27FC236}">
                <a16:creationId xmlns:a16="http://schemas.microsoft.com/office/drawing/2014/main" id="{8388FAC9-C159-9B30-840C-C9DFEA9348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6424" y="1320625"/>
            <a:ext cx="331314" cy="350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69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7;p36">
            <a:extLst>
              <a:ext uri="{FF2B5EF4-FFF2-40B4-BE49-F238E27FC236}">
                <a16:creationId xmlns:a16="http://schemas.microsoft.com/office/drawing/2014/main" id="{534C0F43-3D36-CCE1-0C57-92765AE950E2}"/>
              </a:ext>
            </a:extLst>
          </p:cNvPr>
          <p:cNvSpPr txBox="1">
            <a:spLocks/>
          </p:cNvSpPr>
          <p:nvPr/>
        </p:nvSpPr>
        <p:spPr>
          <a:xfrm>
            <a:off x="2539957" y="1135622"/>
            <a:ext cx="6959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1800"/>
            </a:pPr>
            <a:r>
              <a:rPr lang="es-ES" sz="270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Lecciones</a:t>
            </a:r>
          </a:p>
        </p:txBody>
      </p:sp>
      <p:sp>
        <p:nvSpPr>
          <p:cNvPr id="4" name="Google Shape;280;p36">
            <a:extLst>
              <a:ext uri="{FF2B5EF4-FFF2-40B4-BE49-F238E27FC236}">
                <a16:creationId xmlns:a16="http://schemas.microsoft.com/office/drawing/2014/main" id="{01DFB837-E413-A93D-0D9A-328B9A9371A7}"/>
              </a:ext>
            </a:extLst>
          </p:cNvPr>
          <p:cNvSpPr txBox="1"/>
          <p:nvPr/>
        </p:nvSpPr>
        <p:spPr>
          <a:xfrm>
            <a:off x="3043201" y="2281973"/>
            <a:ext cx="490169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7472" marR="0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81;p36" descr="Forma, Círculo&#10;&#10;Descripción generada automáticamente">
            <a:extLst>
              <a:ext uri="{FF2B5EF4-FFF2-40B4-BE49-F238E27FC236}">
                <a16:creationId xmlns:a16="http://schemas.microsoft.com/office/drawing/2014/main" id="{A4A5380E-9381-D757-3982-8C7707651F6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5386" y="1293478"/>
            <a:ext cx="331314" cy="3508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83;p36">
            <a:extLst>
              <a:ext uri="{FF2B5EF4-FFF2-40B4-BE49-F238E27FC236}">
                <a16:creationId xmlns:a16="http://schemas.microsoft.com/office/drawing/2014/main" id="{8814B876-E1D3-5F77-6204-34194E7AA909}"/>
              </a:ext>
            </a:extLst>
          </p:cNvPr>
          <p:cNvSpPr txBox="1"/>
          <p:nvPr/>
        </p:nvSpPr>
        <p:spPr>
          <a:xfrm>
            <a:off x="2324325" y="2549775"/>
            <a:ext cx="74445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1. Reducción en los costos que generan la prevención en eventos de</a:t>
            </a:r>
            <a:endParaRPr sz="1600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7472" marR="0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fraudes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347472" marR="0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7472" marR="0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2. Mejora la experiencia del cliente, ya que siente que sus productos</a:t>
            </a:r>
            <a:endParaRPr sz="1600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7472" marR="0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están bien protegidos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347472" marR="0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7472" marR="0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3. Las conversaciones por WhatsApp hacen que la experiencia sea más</a:t>
            </a:r>
            <a:endParaRPr sz="1600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7472" marR="0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cercana y amigable con el cliente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347472" marR="0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7472" marR="0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4. Aumento en la capacidad de gestión de alerta</a:t>
            </a:r>
            <a:r>
              <a:rPr lang="es-ES" sz="160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16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1467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89;p11">
            <a:extLst>
              <a:ext uri="{FF2B5EF4-FFF2-40B4-BE49-F238E27FC236}">
                <a16:creationId xmlns:a16="http://schemas.microsoft.com/office/drawing/2014/main" id="{42C83DF7-D30B-ED44-3DE2-0F439F3ECEDF}"/>
              </a:ext>
            </a:extLst>
          </p:cNvPr>
          <p:cNvSpPr txBox="1"/>
          <p:nvPr/>
        </p:nvSpPr>
        <p:spPr>
          <a:xfrm>
            <a:off x="4196325" y="785700"/>
            <a:ext cx="3909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152"/>
              </a:buClr>
              <a:buSzPts val="4000"/>
              <a:buFont typeface="Arial"/>
              <a:buNone/>
            </a:pPr>
            <a:r>
              <a:rPr lang="es-ES" sz="30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Caso #2</a:t>
            </a:r>
            <a:r>
              <a:rPr lang="es-ES" sz="3000">
                <a:latin typeface="Montserrat ExtraBold"/>
                <a:ea typeface="Montserrat ExtraBold"/>
                <a:cs typeface="Montserrat ExtraBold"/>
                <a:sym typeface="Montserrat ExtraBold"/>
              </a:rPr>
              <a:t>: </a:t>
            </a:r>
            <a:r>
              <a:rPr lang="es-ES" sz="30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Cajas</a:t>
            </a:r>
            <a:endParaRPr sz="30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" name="Google Shape;290;p11">
            <a:extLst>
              <a:ext uri="{FF2B5EF4-FFF2-40B4-BE49-F238E27FC236}">
                <a16:creationId xmlns:a16="http://schemas.microsoft.com/office/drawing/2014/main" id="{B1008281-5BD5-03D5-423F-679F8B055864}"/>
              </a:ext>
            </a:extLst>
          </p:cNvPr>
          <p:cNvCxnSpPr/>
          <p:nvPr/>
        </p:nvCxnSpPr>
        <p:spPr>
          <a:xfrm>
            <a:off x="3074876" y="3000711"/>
            <a:ext cx="6042300" cy="0"/>
          </a:xfrm>
          <a:prstGeom prst="straightConnector1">
            <a:avLst/>
          </a:prstGeom>
          <a:noFill/>
          <a:ln w="28575" cap="flat" cmpd="sng">
            <a:solidFill>
              <a:srgbClr val="EE2A4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Google Shape;291;p11">
            <a:extLst>
              <a:ext uri="{FF2B5EF4-FFF2-40B4-BE49-F238E27FC236}">
                <a16:creationId xmlns:a16="http://schemas.microsoft.com/office/drawing/2014/main" id="{CD4D6877-63B4-EF19-FC9A-AFD7F6BF7EFD}"/>
              </a:ext>
            </a:extLst>
          </p:cNvPr>
          <p:cNvSpPr txBox="1"/>
          <p:nvPr/>
        </p:nvSpPr>
        <p:spPr>
          <a:xfrm>
            <a:off x="2960916" y="1784875"/>
            <a:ext cx="63798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200" b="1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Cliente</a:t>
            </a:r>
            <a:endParaRPr sz="2200" b="1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2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Federación de </a:t>
            </a:r>
            <a:r>
              <a:rPr lang="es-ES" sz="2200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ES" sz="22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ajas en Perú</a:t>
            </a:r>
            <a:endParaRPr sz="2200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292;p11">
            <a:extLst>
              <a:ext uri="{FF2B5EF4-FFF2-40B4-BE49-F238E27FC236}">
                <a16:creationId xmlns:a16="http://schemas.microsoft.com/office/drawing/2014/main" id="{8921DF9C-4A83-B232-07DA-093069D4EFF9}"/>
              </a:ext>
            </a:extLst>
          </p:cNvPr>
          <p:cNvCxnSpPr/>
          <p:nvPr/>
        </p:nvCxnSpPr>
        <p:spPr>
          <a:xfrm>
            <a:off x="3074876" y="4497089"/>
            <a:ext cx="6042300" cy="0"/>
          </a:xfrm>
          <a:prstGeom prst="straightConnector1">
            <a:avLst/>
          </a:prstGeom>
          <a:noFill/>
          <a:ln w="28575" cap="flat" cmpd="sng">
            <a:solidFill>
              <a:srgbClr val="EE2A4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293;p11">
            <a:extLst>
              <a:ext uri="{FF2B5EF4-FFF2-40B4-BE49-F238E27FC236}">
                <a16:creationId xmlns:a16="http://schemas.microsoft.com/office/drawing/2014/main" id="{C8737945-576B-E2F3-F202-ACC3735DFD26}"/>
              </a:ext>
            </a:extLst>
          </p:cNvPr>
          <p:cNvSpPr txBox="1"/>
          <p:nvPr/>
        </p:nvSpPr>
        <p:spPr>
          <a:xfrm>
            <a:off x="1698600" y="4646300"/>
            <a:ext cx="87948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200" b="1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Objetivo</a:t>
            </a:r>
            <a:endParaRPr sz="22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es-ES" sz="22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Ser relevantes y oportunos a través de canales innovadores</a:t>
            </a:r>
            <a:endParaRPr sz="22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294;p11">
            <a:extLst>
              <a:ext uri="{FF2B5EF4-FFF2-40B4-BE49-F238E27FC236}">
                <a16:creationId xmlns:a16="http://schemas.microsoft.com/office/drawing/2014/main" id="{707EC186-B619-3222-DA2E-9A3744E1D122}"/>
              </a:ext>
            </a:extLst>
          </p:cNvPr>
          <p:cNvSpPr txBox="1"/>
          <p:nvPr/>
        </p:nvSpPr>
        <p:spPr>
          <a:xfrm>
            <a:off x="2960916" y="3217200"/>
            <a:ext cx="60930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200" b="1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Tecnologías Usadas</a:t>
            </a:r>
            <a:endParaRPr sz="2200" b="1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2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WhatsApp Business</a:t>
            </a:r>
            <a:r>
              <a:rPr lang="es-ES" sz="22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2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&amp; Myme</a:t>
            </a:r>
            <a:endParaRPr sz="2200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99;p11">
            <a:extLst>
              <a:ext uri="{FF2B5EF4-FFF2-40B4-BE49-F238E27FC236}">
                <a16:creationId xmlns:a16="http://schemas.microsoft.com/office/drawing/2014/main" id="{432D3E06-1C1F-A65D-B61A-6B2397524B42}"/>
              </a:ext>
            </a:extLst>
          </p:cNvPr>
          <p:cNvSpPr/>
          <p:nvPr/>
        </p:nvSpPr>
        <p:spPr>
          <a:xfrm>
            <a:off x="9184460" y="6154945"/>
            <a:ext cx="3007540" cy="4616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00;p11">
            <a:extLst>
              <a:ext uri="{FF2B5EF4-FFF2-40B4-BE49-F238E27FC236}">
                <a16:creationId xmlns:a16="http://schemas.microsoft.com/office/drawing/2014/main" id="{E39317A2-46EE-9E9A-5681-F1B50F7B40BA}"/>
              </a:ext>
            </a:extLst>
          </p:cNvPr>
          <p:cNvSpPr txBox="1"/>
          <p:nvPr/>
        </p:nvSpPr>
        <p:spPr>
          <a:xfrm>
            <a:off x="9508141" y="6154944"/>
            <a:ext cx="2524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10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Mejor contenido</a:t>
            </a:r>
            <a:endParaRPr sz="210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13968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06;p13">
            <a:extLst>
              <a:ext uri="{FF2B5EF4-FFF2-40B4-BE49-F238E27FC236}">
                <a16:creationId xmlns:a16="http://schemas.microsoft.com/office/drawing/2014/main" id="{13F60956-8EF1-F770-49DB-E1A59B50174A}"/>
              </a:ext>
            </a:extLst>
          </p:cNvPr>
          <p:cNvSpPr/>
          <p:nvPr/>
        </p:nvSpPr>
        <p:spPr>
          <a:xfrm>
            <a:off x="6311900" y="2949409"/>
            <a:ext cx="501650" cy="2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07;p13">
            <a:extLst>
              <a:ext uri="{FF2B5EF4-FFF2-40B4-BE49-F238E27FC236}">
                <a16:creationId xmlns:a16="http://schemas.microsoft.com/office/drawing/2014/main" id="{025E7248-06F2-034A-97A0-F39F0DB6388D}"/>
              </a:ext>
            </a:extLst>
          </p:cNvPr>
          <p:cNvSpPr txBox="1"/>
          <p:nvPr/>
        </p:nvSpPr>
        <p:spPr>
          <a:xfrm>
            <a:off x="2955725" y="1588525"/>
            <a:ext cx="1890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27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Solución</a:t>
            </a:r>
            <a:endParaRPr sz="27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308;p13">
            <a:extLst>
              <a:ext uri="{FF2B5EF4-FFF2-40B4-BE49-F238E27FC236}">
                <a16:creationId xmlns:a16="http://schemas.microsoft.com/office/drawing/2014/main" id="{E9841088-7D0D-A3AF-1C30-90CCE51C0E5F}"/>
              </a:ext>
            </a:extLst>
          </p:cNvPr>
          <p:cNvSpPr txBox="1"/>
          <p:nvPr/>
        </p:nvSpPr>
        <p:spPr>
          <a:xfrm>
            <a:off x="2982884" y="2499193"/>
            <a:ext cx="38949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WhatsApp + Myme</a:t>
            </a:r>
            <a:endParaRPr sz="18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Ofrecer contenido relevante en el momento oportuno.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Producto innovador con mensaje </a:t>
            </a:r>
            <a:r>
              <a:rPr lang="es-ES" sz="180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personalizado</a:t>
            </a:r>
            <a:r>
              <a:rPr lang="es-ES" sz="18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Google Shape;311;p13">
            <a:extLst>
              <a:ext uri="{FF2B5EF4-FFF2-40B4-BE49-F238E27FC236}">
                <a16:creationId xmlns:a16="http://schemas.microsoft.com/office/drawing/2014/main" id="{BAC5B8D3-7217-6520-BE4D-9AC1A9D803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878" y="485078"/>
            <a:ext cx="3268226" cy="5887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12;p13">
            <a:extLst>
              <a:ext uri="{FF2B5EF4-FFF2-40B4-BE49-F238E27FC236}">
                <a16:creationId xmlns:a16="http://schemas.microsoft.com/office/drawing/2014/main" id="{B1561026-548C-22BE-820E-B24399D37BF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94800">
            <a:off x="2622751" y="2590209"/>
            <a:ext cx="232404" cy="21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13;p13">
            <a:extLst>
              <a:ext uri="{FF2B5EF4-FFF2-40B4-BE49-F238E27FC236}">
                <a16:creationId xmlns:a16="http://schemas.microsoft.com/office/drawing/2014/main" id="{76DE2D74-F173-20A4-3B3C-AC81FF654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94800">
            <a:off x="2622745" y="3257409"/>
            <a:ext cx="232404" cy="21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14;p13">
            <a:extLst>
              <a:ext uri="{FF2B5EF4-FFF2-40B4-BE49-F238E27FC236}">
                <a16:creationId xmlns:a16="http://schemas.microsoft.com/office/drawing/2014/main" id="{A31572C2-7A69-F8D3-A49B-5326C0AE468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94800">
            <a:off x="2622745" y="4538400"/>
            <a:ext cx="232404" cy="21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15;p13">
            <a:extLst>
              <a:ext uri="{FF2B5EF4-FFF2-40B4-BE49-F238E27FC236}">
                <a16:creationId xmlns:a16="http://schemas.microsoft.com/office/drawing/2014/main" id="{C1D83830-452F-0D5D-B844-AD9EC4191CE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9478" y="2789275"/>
            <a:ext cx="3268227" cy="182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16;p13" title="Video Myme.mp4">
            <a:hlinkClick r:id="rId7"/>
            <a:extLst>
              <a:ext uri="{FF2B5EF4-FFF2-40B4-BE49-F238E27FC236}">
                <a16:creationId xmlns:a16="http://schemas.microsoft.com/office/drawing/2014/main" id="{15A6E658-1FB7-D59B-CC44-370D9BAA3A0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58197" y="2790134"/>
            <a:ext cx="3250800" cy="181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1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oogle Shape;323;p16">
            <a:extLst>
              <a:ext uri="{FF2B5EF4-FFF2-40B4-BE49-F238E27FC236}">
                <a16:creationId xmlns:a16="http://schemas.microsoft.com/office/drawing/2014/main" id="{ED655E1A-C2E6-A950-8F57-4552E76383CD}"/>
              </a:ext>
            </a:extLst>
          </p:cNvPr>
          <p:cNvCxnSpPr/>
          <p:nvPr/>
        </p:nvCxnSpPr>
        <p:spPr>
          <a:xfrm>
            <a:off x="3185776" y="3321228"/>
            <a:ext cx="6042300" cy="0"/>
          </a:xfrm>
          <a:prstGeom prst="straightConnector1">
            <a:avLst/>
          </a:prstGeom>
          <a:noFill/>
          <a:ln w="28575" cap="flat" cmpd="sng">
            <a:solidFill>
              <a:srgbClr val="EE2A4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324;p16">
            <a:extLst>
              <a:ext uri="{FF2B5EF4-FFF2-40B4-BE49-F238E27FC236}">
                <a16:creationId xmlns:a16="http://schemas.microsoft.com/office/drawing/2014/main" id="{2A237875-ABE7-7F2F-0B1C-47D32189F4C4}"/>
              </a:ext>
            </a:extLst>
          </p:cNvPr>
          <p:cNvSpPr txBox="1"/>
          <p:nvPr/>
        </p:nvSpPr>
        <p:spPr>
          <a:xfrm>
            <a:off x="1516425" y="2032975"/>
            <a:ext cx="9381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Cliente</a:t>
            </a:r>
            <a:endParaRPr sz="2000" i="0" u="none" strike="noStrike" cap="none">
              <a:solidFill>
                <a:srgbClr val="3842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Supermercados en Ecuador </a:t>
            </a:r>
            <a:r>
              <a:rPr lang="es-ES" sz="2000" i="0" u="none" strike="noStrike" cap="none">
                <a:solidFill>
                  <a:srgbClr val="E6053A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es-ES" sz="20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 Empresas de Consumo Masivo</a:t>
            </a:r>
            <a:endParaRPr sz="2000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" name="Google Shape;325;p16">
            <a:extLst>
              <a:ext uri="{FF2B5EF4-FFF2-40B4-BE49-F238E27FC236}">
                <a16:creationId xmlns:a16="http://schemas.microsoft.com/office/drawing/2014/main" id="{3624568F-9C89-1582-1BEE-703D00FCB154}"/>
              </a:ext>
            </a:extLst>
          </p:cNvPr>
          <p:cNvCxnSpPr/>
          <p:nvPr/>
        </p:nvCxnSpPr>
        <p:spPr>
          <a:xfrm>
            <a:off x="2963976" y="4560955"/>
            <a:ext cx="6042300" cy="0"/>
          </a:xfrm>
          <a:prstGeom prst="straightConnector1">
            <a:avLst/>
          </a:prstGeom>
          <a:noFill/>
          <a:ln w="28575" cap="flat" cmpd="sng">
            <a:solidFill>
              <a:srgbClr val="EE2A4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326;p16">
            <a:extLst>
              <a:ext uri="{FF2B5EF4-FFF2-40B4-BE49-F238E27FC236}">
                <a16:creationId xmlns:a16="http://schemas.microsoft.com/office/drawing/2014/main" id="{5AB1D7BF-D790-386A-5670-0DFFE168E7FE}"/>
              </a:ext>
            </a:extLst>
          </p:cNvPr>
          <p:cNvSpPr txBox="1"/>
          <p:nvPr/>
        </p:nvSpPr>
        <p:spPr>
          <a:xfrm>
            <a:off x="3271510" y="3471594"/>
            <a:ext cx="5649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Tecnología</a:t>
            </a:r>
            <a:endParaRPr sz="2000" i="0" u="none" strike="noStrike" cap="none">
              <a:solidFill>
                <a:srgbClr val="3842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WhatsApp Business</a:t>
            </a:r>
            <a:endParaRPr sz="2000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327;p16">
            <a:extLst>
              <a:ext uri="{FF2B5EF4-FFF2-40B4-BE49-F238E27FC236}">
                <a16:creationId xmlns:a16="http://schemas.microsoft.com/office/drawing/2014/main" id="{AD89E774-31CE-950C-6B71-F1BCCE095A21}"/>
              </a:ext>
            </a:extLst>
          </p:cNvPr>
          <p:cNvSpPr txBox="1"/>
          <p:nvPr/>
        </p:nvSpPr>
        <p:spPr>
          <a:xfrm>
            <a:off x="3170885" y="620700"/>
            <a:ext cx="58353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152"/>
              </a:buClr>
              <a:buSzPts val="4000"/>
              <a:buFont typeface="Arial"/>
              <a:buNone/>
            </a:pPr>
            <a:r>
              <a:rPr lang="es-ES" sz="30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Caso #3</a:t>
            </a:r>
            <a:r>
              <a:rPr lang="es-ES" sz="300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sz="3000">
              <a:solidFill>
                <a:srgbClr val="3641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152"/>
              </a:buClr>
              <a:buSzPts val="4000"/>
              <a:buFont typeface="Arial"/>
              <a:buNone/>
            </a:pPr>
            <a:r>
              <a:rPr lang="es-ES" sz="30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Consumo Masivo</a:t>
            </a:r>
            <a:endParaRPr sz="3000" i="0" u="none" strike="noStrike" cap="none">
              <a:solidFill>
                <a:srgbClr val="3641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328;p16">
            <a:extLst>
              <a:ext uri="{FF2B5EF4-FFF2-40B4-BE49-F238E27FC236}">
                <a16:creationId xmlns:a16="http://schemas.microsoft.com/office/drawing/2014/main" id="{D01C3D5A-6375-46CE-C210-43627AE8351A}"/>
              </a:ext>
            </a:extLst>
          </p:cNvPr>
          <p:cNvSpPr txBox="1"/>
          <p:nvPr/>
        </p:nvSpPr>
        <p:spPr>
          <a:xfrm>
            <a:off x="2553235" y="4863700"/>
            <a:ext cx="7155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Objetivo</a:t>
            </a:r>
            <a:endParaRPr sz="20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Realizar sorteos en línea y 100% digital</a:t>
            </a:r>
            <a:endParaRPr sz="20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331;p16">
            <a:extLst>
              <a:ext uri="{FF2B5EF4-FFF2-40B4-BE49-F238E27FC236}">
                <a16:creationId xmlns:a16="http://schemas.microsoft.com/office/drawing/2014/main" id="{7883DAD4-C319-AAD2-1B78-B45280834E8A}"/>
              </a:ext>
            </a:extLst>
          </p:cNvPr>
          <p:cNvSpPr/>
          <p:nvPr/>
        </p:nvSpPr>
        <p:spPr>
          <a:xfrm>
            <a:off x="7549851" y="6154950"/>
            <a:ext cx="4695300" cy="461700"/>
          </a:xfrm>
          <a:prstGeom prst="rect">
            <a:avLst/>
          </a:prstGeom>
          <a:solidFill>
            <a:srgbClr val="55C4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32;p16">
            <a:extLst>
              <a:ext uri="{FF2B5EF4-FFF2-40B4-BE49-F238E27FC236}">
                <a16:creationId xmlns:a16="http://schemas.microsoft.com/office/drawing/2014/main" id="{414B857B-0C8D-2739-4D0C-4FD905C598AB}"/>
              </a:ext>
            </a:extLst>
          </p:cNvPr>
          <p:cNvSpPr txBox="1"/>
          <p:nvPr/>
        </p:nvSpPr>
        <p:spPr>
          <a:xfrm>
            <a:off x="7699721" y="6154907"/>
            <a:ext cx="4458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10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Automatización de campañas</a:t>
            </a:r>
            <a:endParaRPr sz="210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4166760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38;p37">
            <a:extLst>
              <a:ext uri="{FF2B5EF4-FFF2-40B4-BE49-F238E27FC236}">
                <a16:creationId xmlns:a16="http://schemas.microsoft.com/office/drawing/2014/main" id="{B8D08E00-35E9-DD8A-B92C-205E692488BB}"/>
              </a:ext>
            </a:extLst>
          </p:cNvPr>
          <p:cNvSpPr txBox="1"/>
          <p:nvPr/>
        </p:nvSpPr>
        <p:spPr>
          <a:xfrm>
            <a:off x="2527351" y="1954950"/>
            <a:ext cx="1877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27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Solución</a:t>
            </a:r>
            <a:endParaRPr sz="27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4" name="Google Shape;339;p37">
            <a:extLst>
              <a:ext uri="{FF2B5EF4-FFF2-40B4-BE49-F238E27FC236}">
                <a16:creationId xmlns:a16="http://schemas.microsoft.com/office/drawing/2014/main" id="{F55B9651-E001-B2D1-B6A4-61878699AF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94800">
            <a:off x="2231353" y="2893956"/>
            <a:ext cx="232404" cy="215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41;p37">
            <a:extLst>
              <a:ext uri="{FF2B5EF4-FFF2-40B4-BE49-F238E27FC236}">
                <a16:creationId xmlns:a16="http://schemas.microsoft.com/office/drawing/2014/main" id="{A459F39F-7BDF-93DD-0970-E94C809E93C4}"/>
              </a:ext>
            </a:extLst>
          </p:cNvPr>
          <p:cNvSpPr/>
          <p:nvPr/>
        </p:nvSpPr>
        <p:spPr>
          <a:xfrm>
            <a:off x="6311900" y="2949409"/>
            <a:ext cx="501650" cy="2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42;p37">
            <a:extLst>
              <a:ext uri="{FF2B5EF4-FFF2-40B4-BE49-F238E27FC236}">
                <a16:creationId xmlns:a16="http://schemas.microsoft.com/office/drawing/2014/main" id="{5D5B69DE-1089-A98C-92E2-7D3CDB58F6BB}"/>
              </a:ext>
            </a:extLst>
          </p:cNvPr>
          <p:cNvSpPr txBox="1"/>
          <p:nvPr/>
        </p:nvSpPr>
        <p:spPr>
          <a:xfrm>
            <a:off x="2535567" y="2847016"/>
            <a:ext cx="37869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7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WhatsApp </a:t>
            </a:r>
            <a:r>
              <a:rPr lang="es-ES" sz="1700" i="0" u="none" strike="noStrike" cap="none">
                <a:solidFill>
                  <a:srgbClr val="E6053A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es-ES" sz="17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 Bot </a:t>
            </a:r>
            <a:endParaRPr sz="1700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7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Automatización de respuestas por participación en el sorteo</a:t>
            </a:r>
            <a:endParaRPr sz="17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343;p37">
            <a:extLst>
              <a:ext uri="{FF2B5EF4-FFF2-40B4-BE49-F238E27FC236}">
                <a16:creationId xmlns:a16="http://schemas.microsoft.com/office/drawing/2014/main" id="{1B7CAC80-5D84-517C-3DD2-435C7F7DB4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94800">
            <a:off x="2231352" y="3632480"/>
            <a:ext cx="232404" cy="21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44;p37">
            <a:extLst>
              <a:ext uri="{FF2B5EF4-FFF2-40B4-BE49-F238E27FC236}">
                <a16:creationId xmlns:a16="http://schemas.microsoft.com/office/drawing/2014/main" id="{27E8BAAC-F71B-F863-3CB7-662EE8D80A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4982" y="501853"/>
            <a:ext cx="2913997" cy="58542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Google Shape;345;p37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811F054-A553-4BC5-92D9-DE591196B24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05056" y="989982"/>
            <a:ext cx="3605196" cy="2439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97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54;p19">
            <a:extLst>
              <a:ext uri="{FF2B5EF4-FFF2-40B4-BE49-F238E27FC236}">
                <a16:creationId xmlns:a16="http://schemas.microsoft.com/office/drawing/2014/main" id="{D9678975-668D-19AC-A680-C553FAE1625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3163" y="707738"/>
            <a:ext cx="3853170" cy="39497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355;p19">
            <a:extLst>
              <a:ext uri="{FF2B5EF4-FFF2-40B4-BE49-F238E27FC236}">
                <a16:creationId xmlns:a16="http://schemas.microsoft.com/office/drawing/2014/main" id="{FE5129B6-AF6A-45A2-DCF1-7AD563D0ADA6}"/>
              </a:ext>
            </a:extLst>
          </p:cNvPr>
          <p:cNvGrpSpPr/>
          <p:nvPr/>
        </p:nvGrpSpPr>
        <p:grpSpPr>
          <a:xfrm>
            <a:off x="6130839" y="5283335"/>
            <a:ext cx="5463128" cy="616502"/>
            <a:chOff x="2187580" y="5421699"/>
            <a:chExt cx="4748069" cy="616502"/>
          </a:xfrm>
        </p:grpSpPr>
        <p:sp>
          <p:nvSpPr>
            <p:cNvPr id="5" name="Google Shape;356;p19">
              <a:extLst>
                <a:ext uri="{FF2B5EF4-FFF2-40B4-BE49-F238E27FC236}">
                  <a16:creationId xmlns:a16="http://schemas.microsoft.com/office/drawing/2014/main" id="{B9A9E04F-0503-5EB2-4F65-A75EA473D4AD}"/>
                </a:ext>
              </a:extLst>
            </p:cNvPr>
            <p:cNvSpPr txBox="1"/>
            <p:nvPr/>
          </p:nvSpPr>
          <p:spPr>
            <a:xfrm>
              <a:off x="2376576" y="5421699"/>
              <a:ext cx="1935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700" i="0" u="none" strike="noStrike" cap="none">
                  <a:solidFill>
                    <a:srgbClr val="36415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Participantes flujo</a:t>
              </a:r>
              <a:endParaRPr sz="17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700" i="0" u="none" strike="noStrike" cap="none">
                  <a:solidFill>
                    <a:srgbClr val="36415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Bot completo</a:t>
              </a:r>
              <a:endParaRPr sz="17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" name="Google Shape;357;p19">
              <a:extLst>
                <a:ext uri="{FF2B5EF4-FFF2-40B4-BE49-F238E27FC236}">
                  <a16:creationId xmlns:a16="http://schemas.microsoft.com/office/drawing/2014/main" id="{37310920-F695-249E-D299-88F90B64DE27}"/>
                </a:ext>
              </a:extLst>
            </p:cNvPr>
            <p:cNvSpPr/>
            <p:nvPr/>
          </p:nvSpPr>
          <p:spPr>
            <a:xfrm>
              <a:off x="2187580" y="5513771"/>
              <a:ext cx="134153" cy="134153"/>
            </a:xfrm>
            <a:prstGeom prst="ellipse">
              <a:avLst/>
            </a:prstGeom>
            <a:solidFill>
              <a:srgbClr val="00AC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ACC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58;p19">
              <a:extLst>
                <a:ext uri="{FF2B5EF4-FFF2-40B4-BE49-F238E27FC236}">
                  <a16:creationId xmlns:a16="http://schemas.microsoft.com/office/drawing/2014/main" id="{C88461C8-CBA1-0B96-D5E8-6D3D3666B509}"/>
                </a:ext>
              </a:extLst>
            </p:cNvPr>
            <p:cNvSpPr txBox="1"/>
            <p:nvPr/>
          </p:nvSpPr>
          <p:spPr>
            <a:xfrm>
              <a:off x="4556049" y="5422601"/>
              <a:ext cx="2379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700" i="0" u="none" strike="noStrike" cap="none">
                  <a:solidFill>
                    <a:srgbClr val="36415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Participantes sin completar flujo Bot</a:t>
              </a:r>
              <a:endParaRPr sz="17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" name="Google Shape;359;p19">
              <a:extLst>
                <a:ext uri="{FF2B5EF4-FFF2-40B4-BE49-F238E27FC236}">
                  <a16:creationId xmlns:a16="http://schemas.microsoft.com/office/drawing/2014/main" id="{1FF83CD8-B150-8B1E-6F61-FC4269FF35E0}"/>
                </a:ext>
              </a:extLst>
            </p:cNvPr>
            <p:cNvSpPr/>
            <p:nvPr/>
          </p:nvSpPr>
          <p:spPr>
            <a:xfrm>
              <a:off x="4311883" y="5513253"/>
              <a:ext cx="134153" cy="134153"/>
            </a:xfrm>
            <a:prstGeom prst="ellipse">
              <a:avLst/>
            </a:prstGeom>
            <a:solidFill>
              <a:srgbClr val="E28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360;p19">
            <a:extLst>
              <a:ext uri="{FF2B5EF4-FFF2-40B4-BE49-F238E27FC236}">
                <a16:creationId xmlns:a16="http://schemas.microsoft.com/office/drawing/2014/main" id="{0D9E8C3A-D777-AAC6-B067-7A330813A9A3}"/>
              </a:ext>
            </a:extLst>
          </p:cNvPr>
          <p:cNvSpPr txBox="1"/>
          <p:nvPr/>
        </p:nvSpPr>
        <p:spPr>
          <a:xfrm>
            <a:off x="1557775" y="3272000"/>
            <a:ext cx="3707700" cy="17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152"/>
              </a:buClr>
              <a:buSzPts val="3700"/>
              <a:buFont typeface="Arial"/>
              <a:buNone/>
            </a:pPr>
            <a:r>
              <a:rPr lang="es-ES" sz="2675">
                <a:solidFill>
                  <a:srgbClr val="555A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Participantes que r</a:t>
            </a:r>
            <a:r>
              <a:rPr lang="es-ES" sz="2675" i="0" u="none" strike="noStrike" cap="none">
                <a:solidFill>
                  <a:srgbClr val="555A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ealizar</a:t>
            </a:r>
            <a:r>
              <a:rPr lang="es-ES" sz="2675">
                <a:solidFill>
                  <a:srgbClr val="555A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</a:t>
            </a:r>
            <a:r>
              <a:rPr lang="es-ES" sz="2675" i="0" u="none" strike="noStrike" cap="none">
                <a:solidFill>
                  <a:srgbClr val="555A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 </a:t>
            </a:r>
            <a:endParaRPr sz="2675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152"/>
              </a:buClr>
              <a:buSzPts val="3700"/>
              <a:buFont typeface="Arial"/>
              <a:buNone/>
            </a:pPr>
            <a:r>
              <a:rPr lang="es-ES" sz="2675" i="0" u="none" strike="noStrike" cap="none">
                <a:solidFill>
                  <a:srgbClr val="555A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el flujo completo</a:t>
            </a:r>
            <a:endParaRPr sz="2675" i="0" u="none" strike="noStrike" cap="none">
              <a:solidFill>
                <a:srgbClr val="555A6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299803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370;p20">
            <a:extLst>
              <a:ext uri="{FF2B5EF4-FFF2-40B4-BE49-F238E27FC236}">
                <a16:creationId xmlns:a16="http://schemas.microsoft.com/office/drawing/2014/main" id="{05BB2310-A5AC-53D4-C249-48CBAEF9FE51}"/>
              </a:ext>
            </a:extLst>
          </p:cNvPr>
          <p:cNvGrpSpPr/>
          <p:nvPr/>
        </p:nvGrpSpPr>
        <p:grpSpPr>
          <a:xfrm>
            <a:off x="922992" y="2371033"/>
            <a:ext cx="9865527" cy="2404040"/>
            <a:chOff x="1541533" y="2599191"/>
            <a:chExt cx="10078968" cy="2456052"/>
          </a:xfrm>
        </p:grpSpPr>
        <p:pic>
          <p:nvPicPr>
            <p:cNvPr id="4" name="Google Shape;371;p20">
              <a:extLst>
                <a:ext uri="{FF2B5EF4-FFF2-40B4-BE49-F238E27FC236}">
                  <a16:creationId xmlns:a16="http://schemas.microsoft.com/office/drawing/2014/main" id="{471EECB4-C9A6-9EE5-1B7C-6B28E0451AE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41533" y="2645496"/>
              <a:ext cx="2154168" cy="2409747"/>
            </a:xfrm>
            <a:prstGeom prst="rect">
              <a:avLst/>
            </a:prstGeom>
            <a:noFill/>
            <a:ln>
              <a:noFill/>
            </a:ln>
            <a:effectLst>
              <a:reflection stA="52000" endA="300" endPos="35000" sy="-100000" algn="bl" rotWithShape="0"/>
            </a:effectLst>
          </p:spPr>
        </p:pic>
        <p:pic>
          <p:nvPicPr>
            <p:cNvPr id="5" name="Google Shape;372;p20">
              <a:extLst>
                <a:ext uri="{FF2B5EF4-FFF2-40B4-BE49-F238E27FC236}">
                  <a16:creationId xmlns:a16="http://schemas.microsoft.com/office/drawing/2014/main" id="{BBE3F792-2963-E7EE-82A9-80E6023D450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84708" y="2645496"/>
              <a:ext cx="2154168" cy="2409747"/>
            </a:xfrm>
            <a:prstGeom prst="rect">
              <a:avLst/>
            </a:prstGeom>
            <a:noFill/>
            <a:ln>
              <a:noFill/>
            </a:ln>
            <a:effectLst>
              <a:reflection stA="52000" endA="300" endPos="35000" sy="-100000" algn="bl" rotWithShape="0"/>
            </a:effectLst>
          </p:spPr>
        </p:pic>
        <p:pic>
          <p:nvPicPr>
            <p:cNvPr id="6" name="Google Shape;373;p20">
              <a:extLst>
                <a:ext uri="{FF2B5EF4-FFF2-40B4-BE49-F238E27FC236}">
                  <a16:creationId xmlns:a16="http://schemas.microsoft.com/office/drawing/2014/main" id="{B5AEAC12-A042-3D67-1E47-AA023782A25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13608" y="2599191"/>
              <a:ext cx="2154168" cy="2409747"/>
            </a:xfrm>
            <a:prstGeom prst="rect">
              <a:avLst/>
            </a:prstGeom>
            <a:noFill/>
            <a:ln>
              <a:noFill/>
            </a:ln>
            <a:effectLst>
              <a:reflection stA="52000" endA="300" endPos="35000" sy="-100000" algn="bl" rotWithShape="0"/>
            </a:effectLst>
          </p:spPr>
        </p:pic>
        <p:pic>
          <p:nvPicPr>
            <p:cNvPr id="7" name="Google Shape;374;p20">
              <a:extLst>
                <a:ext uri="{FF2B5EF4-FFF2-40B4-BE49-F238E27FC236}">
                  <a16:creationId xmlns:a16="http://schemas.microsoft.com/office/drawing/2014/main" id="{57EC218B-722C-7E3E-04DE-CF7F7DBD663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466333" y="2599191"/>
              <a:ext cx="2154168" cy="2409747"/>
            </a:xfrm>
            <a:prstGeom prst="rect">
              <a:avLst/>
            </a:prstGeom>
            <a:noFill/>
            <a:ln>
              <a:noFill/>
            </a:ln>
            <a:effectLst>
              <a:reflection stA="52000" endA="300" endPos="35000" sy="-100000" algn="bl" rotWithShape="0"/>
            </a:effectLst>
          </p:spPr>
        </p:pic>
      </p:grpSp>
      <p:sp>
        <p:nvSpPr>
          <p:cNvPr id="8" name="Google Shape;375;p20">
            <a:extLst>
              <a:ext uri="{FF2B5EF4-FFF2-40B4-BE49-F238E27FC236}">
                <a16:creationId xmlns:a16="http://schemas.microsoft.com/office/drawing/2014/main" id="{B70A06E9-AD2D-32D9-3E30-B98EF695BD08}"/>
              </a:ext>
            </a:extLst>
          </p:cNvPr>
          <p:cNvSpPr txBox="1"/>
          <p:nvPr/>
        </p:nvSpPr>
        <p:spPr>
          <a:xfrm>
            <a:off x="2880980" y="1087580"/>
            <a:ext cx="51180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152"/>
              </a:buClr>
              <a:buSzPts val="3600"/>
              <a:buFont typeface="Arial"/>
              <a:buNone/>
            </a:pPr>
            <a:r>
              <a:rPr lang="es-ES" sz="27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Resultados de promoción</a:t>
            </a:r>
            <a:endParaRPr sz="2700" i="0" u="none" strike="noStrike" cap="none">
              <a:solidFill>
                <a:srgbClr val="3641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376;p20">
            <a:extLst>
              <a:ext uri="{FF2B5EF4-FFF2-40B4-BE49-F238E27FC236}">
                <a16:creationId xmlns:a16="http://schemas.microsoft.com/office/drawing/2014/main" id="{33D6A5EF-2EA8-AA81-65FD-1D974F174207}"/>
              </a:ext>
            </a:extLst>
          </p:cNvPr>
          <p:cNvSpPr txBox="1"/>
          <p:nvPr/>
        </p:nvSpPr>
        <p:spPr>
          <a:xfrm>
            <a:off x="962904" y="3311455"/>
            <a:ext cx="1775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500" i="0" u="none" strike="noStrike" cap="none">
                <a:solidFill>
                  <a:srgbClr val="E6053A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es-ES" sz="15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10,000</a:t>
            </a:r>
            <a:endParaRPr sz="15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5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participantes</a:t>
            </a:r>
            <a:endParaRPr sz="15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377;p20">
            <a:extLst>
              <a:ext uri="{FF2B5EF4-FFF2-40B4-BE49-F238E27FC236}">
                <a16:creationId xmlns:a16="http://schemas.microsoft.com/office/drawing/2014/main" id="{915143F7-485A-0E81-6107-3723845477A3}"/>
              </a:ext>
            </a:extLst>
          </p:cNvPr>
          <p:cNvSpPr txBox="1"/>
          <p:nvPr/>
        </p:nvSpPr>
        <p:spPr>
          <a:xfrm>
            <a:off x="3614594" y="3181079"/>
            <a:ext cx="1609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5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Entregar</a:t>
            </a:r>
            <a:endParaRPr sz="15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5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575</a:t>
            </a:r>
            <a:r>
              <a:rPr lang="es-ES" sz="1500" i="0" u="none" strike="noStrike" cap="none">
                <a:solidFill>
                  <a:srgbClr val="E6053A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es-ES" sz="15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1000</a:t>
            </a:r>
            <a:endParaRPr sz="15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5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premios</a:t>
            </a:r>
            <a:endParaRPr sz="15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378;p20">
            <a:extLst>
              <a:ext uri="{FF2B5EF4-FFF2-40B4-BE49-F238E27FC236}">
                <a16:creationId xmlns:a16="http://schemas.microsoft.com/office/drawing/2014/main" id="{A5E8894A-8C9D-3B80-0AD1-CA038D5DE0E1}"/>
              </a:ext>
            </a:extLst>
          </p:cNvPr>
          <p:cNvSpPr txBox="1"/>
          <p:nvPr/>
        </p:nvSpPr>
        <p:spPr>
          <a:xfrm>
            <a:off x="8798405" y="3203730"/>
            <a:ext cx="1775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5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Base de datos segmentada de los participantes</a:t>
            </a:r>
            <a:endParaRPr sz="15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381;p20">
            <a:extLst>
              <a:ext uri="{FF2B5EF4-FFF2-40B4-BE49-F238E27FC236}">
                <a16:creationId xmlns:a16="http://schemas.microsoft.com/office/drawing/2014/main" id="{CEE6DB81-0F61-5626-76C5-C1B884A0D976}"/>
              </a:ext>
            </a:extLst>
          </p:cNvPr>
          <p:cNvSpPr txBox="1"/>
          <p:nvPr/>
        </p:nvSpPr>
        <p:spPr>
          <a:xfrm>
            <a:off x="6149955" y="3181080"/>
            <a:ext cx="1609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5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Lograr </a:t>
            </a:r>
            <a:r>
              <a:rPr lang="es-ES" sz="1500" i="0" u="none" strike="noStrike" cap="none">
                <a:solidFill>
                  <a:srgbClr val="E6053A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es-ES" sz="15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19,000</a:t>
            </a:r>
            <a:endParaRPr sz="15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5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interacciones en 30 días</a:t>
            </a:r>
            <a:endParaRPr sz="15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29555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oogle Shape;389;p38">
            <a:extLst>
              <a:ext uri="{FF2B5EF4-FFF2-40B4-BE49-F238E27FC236}">
                <a16:creationId xmlns:a16="http://schemas.microsoft.com/office/drawing/2014/main" id="{8C78494F-EC3E-5558-B67F-E9BF0094D583}"/>
              </a:ext>
            </a:extLst>
          </p:cNvPr>
          <p:cNvCxnSpPr/>
          <p:nvPr/>
        </p:nvCxnSpPr>
        <p:spPr>
          <a:xfrm>
            <a:off x="3283584" y="3239390"/>
            <a:ext cx="6042248" cy="0"/>
          </a:xfrm>
          <a:prstGeom prst="straightConnector1">
            <a:avLst/>
          </a:prstGeom>
          <a:noFill/>
          <a:ln w="28575" cap="flat" cmpd="sng">
            <a:solidFill>
              <a:srgbClr val="EE2A4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390;p38">
            <a:extLst>
              <a:ext uri="{FF2B5EF4-FFF2-40B4-BE49-F238E27FC236}">
                <a16:creationId xmlns:a16="http://schemas.microsoft.com/office/drawing/2014/main" id="{FFF426F0-FFA8-7B0B-B8F6-24C71B2F6EC7}"/>
              </a:ext>
            </a:extLst>
          </p:cNvPr>
          <p:cNvSpPr txBox="1"/>
          <p:nvPr/>
        </p:nvSpPr>
        <p:spPr>
          <a:xfrm>
            <a:off x="876450" y="2078050"/>
            <a:ext cx="10439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Cliente</a:t>
            </a:r>
            <a:endParaRPr sz="2000" i="0" u="none" strike="noStrike" cap="none">
              <a:solidFill>
                <a:srgbClr val="3842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Empresa Financiera (banco y seguros)</a:t>
            </a:r>
            <a:r>
              <a:rPr lang="es-ES" sz="2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0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con presencia en varios países</a:t>
            </a:r>
            <a:endParaRPr sz="2000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" name="Google Shape;391;p38">
            <a:extLst>
              <a:ext uri="{FF2B5EF4-FFF2-40B4-BE49-F238E27FC236}">
                <a16:creationId xmlns:a16="http://schemas.microsoft.com/office/drawing/2014/main" id="{76D12278-B22C-141A-34DB-770B8638810E}"/>
              </a:ext>
            </a:extLst>
          </p:cNvPr>
          <p:cNvCxnSpPr/>
          <p:nvPr/>
        </p:nvCxnSpPr>
        <p:spPr>
          <a:xfrm>
            <a:off x="3283584" y="4600420"/>
            <a:ext cx="6042300" cy="0"/>
          </a:xfrm>
          <a:prstGeom prst="straightConnector1">
            <a:avLst/>
          </a:prstGeom>
          <a:noFill/>
          <a:ln w="28575" cap="flat" cmpd="sng">
            <a:solidFill>
              <a:srgbClr val="EE2A4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392;p38">
            <a:extLst>
              <a:ext uri="{FF2B5EF4-FFF2-40B4-BE49-F238E27FC236}">
                <a16:creationId xmlns:a16="http://schemas.microsoft.com/office/drawing/2014/main" id="{BFF2E608-2E11-8F21-B4C5-80E316928D67}"/>
              </a:ext>
            </a:extLst>
          </p:cNvPr>
          <p:cNvSpPr txBox="1"/>
          <p:nvPr/>
        </p:nvSpPr>
        <p:spPr>
          <a:xfrm>
            <a:off x="2632050" y="4832900"/>
            <a:ext cx="7031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Objetivo</a:t>
            </a:r>
            <a:endParaRPr sz="20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Atender a los clientes desde cualquier lugar, mejorando la experiencia de servicio</a:t>
            </a:r>
            <a:endParaRPr sz="20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393;p38">
            <a:extLst>
              <a:ext uri="{FF2B5EF4-FFF2-40B4-BE49-F238E27FC236}">
                <a16:creationId xmlns:a16="http://schemas.microsoft.com/office/drawing/2014/main" id="{CC52404E-D44B-B37C-E94B-685051E85F3A}"/>
              </a:ext>
            </a:extLst>
          </p:cNvPr>
          <p:cNvSpPr txBox="1"/>
          <p:nvPr/>
        </p:nvSpPr>
        <p:spPr>
          <a:xfrm>
            <a:off x="2554350" y="3503461"/>
            <a:ext cx="7083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Tecnologías Usadas</a:t>
            </a:r>
            <a:endParaRPr sz="2000" i="0" u="none" strike="noStrike" cap="none">
              <a:solidFill>
                <a:srgbClr val="3842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SMS, WhatsApp</a:t>
            </a:r>
            <a:endParaRPr sz="2000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394;p38">
            <a:extLst>
              <a:ext uri="{FF2B5EF4-FFF2-40B4-BE49-F238E27FC236}">
                <a16:creationId xmlns:a16="http://schemas.microsoft.com/office/drawing/2014/main" id="{87B54A31-57E6-7CBA-A1EE-E9A6891743CC}"/>
              </a:ext>
            </a:extLst>
          </p:cNvPr>
          <p:cNvSpPr txBox="1"/>
          <p:nvPr/>
        </p:nvSpPr>
        <p:spPr>
          <a:xfrm>
            <a:off x="4254000" y="914850"/>
            <a:ext cx="36840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152"/>
              </a:buClr>
              <a:buSzPts val="4000"/>
              <a:buFont typeface="Arial"/>
              <a:buNone/>
            </a:pPr>
            <a:r>
              <a:rPr lang="es-ES" sz="27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Caso #</a:t>
            </a:r>
            <a:r>
              <a:rPr lang="es-ES" sz="270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4: </a:t>
            </a:r>
            <a:r>
              <a:rPr lang="es-ES" sz="27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Seguros</a:t>
            </a:r>
            <a:endParaRPr sz="2700" i="0" u="none" strike="noStrike" cap="none">
              <a:solidFill>
                <a:srgbClr val="3641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399;p38">
            <a:extLst>
              <a:ext uri="{FF2B5EF4-FFF2-40B4-BE49-F238E27FC236}">
                <a16:creationId xmlns:a16="http://schemas.microsoft.com/office/drawing/2014/main" id="{F8599ECB-F0EC-1A0A-89D3-6F27B1BB8A19}"/>
              </a:ext>
            </a:extLst>
          </p:cNvPr>
          <p:cNvSpPr/>
          <p:nvPr/>
        </p:nvSpPr>
        <p:spPr>
          <a:xfrm>
            <a:off x="9184460" y="6154945"/>
            <a:ext cx="3007540" cy="461624"/>
          </a:xfrm>
          <a:prstGeom prst="rect">
            <a:avLst/>
          </a:prstGeom>
          <a:solidFill>
            <a:srgbClr val="CA39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400;p38">
            <a:extLst>
              <a:ext uri="{FF2B5EF4-FFF2-40B4-BE49-F238E27FC236}">
                <a16:creationId xmlns:a16="http://schemas.microsoft.com/office/drawing/2014/main" id="{F21A1807-99BB-82CE-2858-90879A1AE954}"/>
              </a:ext>
            </a:extLst>
          </p:cNvPr>
          <p:cNvSpPr txBox="1"/>
          <p:nvPr/>
        </p:nvSpPr>
        <p:spPr>
          <a:xfrm>
            <a:off x="9382477" y="6154944"/>
            <a:ext cx="2706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10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Análisis de datos</a:t>
            </a:r>
            <a:endParaRPr sz="210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05737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1;p3">
            <a:extLst>
              <a:ext uri="{FF2B5EF4-FFF2-40B4-BE49-F238E27FC236}">
                <a16:creationId xmlns:a16="http://schemas.microsoft.com/office/drawing/2014/main" id="{FCD83C49-F892-2869-E56C-64FF0F5350B3}"/>
              </a:ext>
            </a:extLst>
          </p:cNvPr>
          <p:cNvSpPr/>
          <p:nvPr/>
        </p:nvSpPr>
        <p:spPr>
          <a:xfrm>
            <a:off x="3714862" y="1901899"/>
            <a:ext cx="321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700" b="1" i="0" u="none" strike="noStrike" cap="none" dirty="0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Sobre Nosotros</a:t>
            </a:r>
            <a:endParaRPr sz="27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42;p3">
            <a:extLst>
              <a:ext uri="{FF2B5EF4-FFF2-40B4-BE49-F238E27FC236}">
                <a16:creationId xmlns:a16="http://schemas.microsoft.com/office/drawing/2014/main" id="{F80A3AFB-F9DA-891A-C8AA-D9B62F165B5E}"/>
              </a:ext>
            </a:extLst>
          </p:cNvPr>
          <p:cNvSpPr txBox="1"/>
          <p:nvPr/>
        </p:nvSpPr>
        <p:spPr>
          <a:xfrm>
            <a:off x="2370369" y="2363590"/>
            <a:ext cx="61143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sz="1700" i="0" u="none" strike="noStrike" cap="none" dirty="0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Trabajamos con compañías que se</a:t>
            </a:r>
            <a:endParaRPr sz="170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sz="1700" i="0" u="none" strike="noStrike" cap="none" dirty="0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preocupan por  incrementar la comunicación</a:t>
            </a:r>
            <a:endParaRPr sz="170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sz="1700" dirty="0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s-ES" sz="1700" i="0" u="none" strike="noStrike" cap="none" dirty="0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 mejorar la experiencia de sus usuarios.</a:t>
            </a:r>
            <a:endParaRPr sz="170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43;p3">
            <a:extLst>
              <a:ext uri="{FF2B5EF4-FFF2-40B4-BE49-F238E27FC236}">
                <a16:creationId xmlns:a16="http://schemas.microsoft.com/office/drawing/2014/main" id="{2A3D0063-EA88-A8C3-F6EF-8EF8CF568D79}"/>
              </a:ext>
            </a:extLst>
          </p:cNvPr>
          <p:cNvSpPr txBox="1"/>
          <p:nvPr/>
        </p:nvSpPr>
        <p:spPr>
          <a:xfrm>
            <a:off x="2932119" y="3399340"/>
            <a:ext cx="4990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sz="1700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Nuestro propósito es conectar a empresas con sus audiencias a través de tecnología.</a:t>
            </a:r>
            <a:endParaRPr sz="17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60;p2">
            <a:extLst>
              <a:ext uri="{FF2B5EF4-FFF2-40B4-BE49-F238E27FC236}">
                <a16:creationId xmlns:a16="http://schemas.microsoft.com/office/drawing/2014/main" id="{AA9E44A8-E656-2644-A01E-D5367E18F68A}"/>
              </a:ext>
            </a:extLst>
          </p:cNvPr>
          <p:cNvCxnSpPr>
            <a:cxnSpLocks/>
          </p:cNvCxnSpPr>
          <p:nvPr/>
        </p:nvCxnSpPr>
        <p:spPr>
          <a:xfrm flipH="1" flipV="1">
            <a:off x="5135991" y="-230846"/>
            <a:ext cx="1642" cy="1901899"/>
          </a:xfrm>
          <a:prstGeom prst="straightConnector1">
            <a:avLst/>
          </a:prstGeom>
          <a:noFill/>
          <a:ln w="28575" cap="flat" cmpd="sng">
            <a:solidFill>
              <a:srgbClr val="EE2A4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60;p2">
            <a:extLst>
              <a:ext uri="{FF2B5EF4-FFF2-40B4-BE49-F238E27FC236}">
                <a16:creationId xmlns:a16="http://schemas.microsoft.com/office/drawing/2014/main" id="{62380D4F-7F56-B5F3-1D63-3F0657FE48BE}"/>
              </a:ext>
            </a:extLst>
          </p:cNvPr>
          <p:cNvCxnSpPr>
            <a:cxnSpLocks/>
          </p:cNvCxnSpPr>
          <p:nvPr/>
        </p:nvCxnSpPr>
        <p:spPr>
          <a:xfrm flipH="1" flipV="1">
            <a:off x="5134349" y="4796461"/>
            <a:ext cx="1642" cy="1901899"/>
          </a:xfrm>
          <a:prstGeom prst="straightConnector1">
            <a:avLst/>
          </a:prstGeom>
          <a:noFill/>
          <a:ln w="28575" cap="flat" cmpd="sng">
            <a:solidFill>
              <a:srgbClr val="EE2A4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05;p39">
            <a:extLst>
              <a:ext uri="{FF2B5EF4-FFF2-40B4-BE49-F238E27FC236}">
                <a16:creationId xmlns:a16="http://schemas.microsoft.com/office/drawing/2014/main" id="{BDB4C272-EB7D-B540-DFD0-DA747787A74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777" y="379142"/>
            <a:ext cx="3851120" cy="59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07;p39">
            <a:extLst>
              <a:ext uri="{FF2B5EF4-FFF2-40B4-BE49-F238E27FC236}">
                <a16:creationId xmlns:a16="http://schemas.microsoft.com/office/drawing/2014/main" id="{D358BDB2-8B0F-D13F-B3A9-D980936E2C6D}"/>
              </a:ext>
            </a:extLst>
          </p:cNvPr>
          <p:cNvSpPr/>
          <p:nvPr/>
        </p:nvSpPr>
        <p:spPr>
          <a:xfrm>
            <a:off x="6311900" y="2949409"/>
            <a:ext cx="501650" cy="2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08;p39">
            <a:extLst>
              <a:ext uri="{FF2B5EF4-FFF2-40B4-BE49-F238E27FC236}">
                <a16:creationId xmlns:a16="http://schemas.microsoft.com/office/drawing/2014/main" id="{A49DCF3C-5183-C91B-E2C4-12A67653B988}"/>
              </a:ext>
            </a:extLst>
          </p:cNvPr>
          <p:cNvSpPr txBox="1"/>
          <p:nvPr/>
        </p:nvSpPr>
        <p:spPr>
          <a:xfrm>
            <a:off x="2457868" y="2741494"/>
            <a:ext cx="39414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7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Atención al cliente en general</a:t>
            </a:r>
            <a:endParaRPr sz="17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7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7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Atención al reclamo (choques en seguro de vehículo)</a:t>
            </a:r>
            <a:endParaRPr sz="17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7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7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Telemercadeo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" name="Google Shape;412;p39">
            <a:extLst>
              <a:ext uri="{FF2B5EF4-FFF2-40B4-BE49-F238E27FC236}">
                <a16:creationId xmlns:a16="http://schemas.microsoft.com/office/drawing/2014/main" id="{2CD8BF9B-6CE4-95B3-2E4A-16F9B55EFEA4}"/>
              </a:ext>
            </a:extLst>
          </p:cNvPr>
          <p:cNvGrpSpPr/>
          <p:nvPr/>
        </p:nvGrpSpPr>
        <p:grpSpPr>
          <a:xfrm>
            <a:off x="9817094" y="1883736"/>
            <a:ext cx="1598320" cy="1281556"/>
            <a:chOff x="9524782" y="4369835"/>
            <a:chExt cx="2002405" cy="1576718"/>
          </a:xfrm>
        </p:grpSpPr>
        <p:pic>
          <p:nvPicPr>
            <p:cNvPr id="7" name="Google Shape;413;p39">
              <a:extLst>
                <a:ext uri="{FF2B5EF4-FFF2-40B4-BE49-F238E27FC236}">
                  <a16:creationId xmlns:a16="http://schemas.microsoft.com/office/drawing/2014/main" id="{7099BE37-8CD2-BD9D-DDA3-E5A3567DCF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524782" y="4369835"/>
              <a:ext cx="1649994" cy="511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414;p39">
              <a:extLst>
                <a:ext uri="{FF2B5EF4-FFF2-40B4-BE49-F238E27FC236}">
                  <a16:creationId xmlns:a16="http://schemas.microsoft.com/office/drawing/2014/main" id="{9C50949A-A9F2-4137-2DAD-D534D9CFEBB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591688" y="5612593"/>
              <a:ext cx="1112323" cy="33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415;p39">
              <a:extLst>
                <a:ext uri="{FF2B5EF4-FFF2-40B4-BE49-F238E27FC236}">
                  <a16:creationId xmlns:a16="http://schemas.microsoft.com/office/drawing/2014/main" id="{FCDB3693-8EF1-DA33-E9EC-70C889A03A0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547084" y="4973148"/>
              <a:ext cx="1980103" cy="436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416;p39">
            <a:extLst>
              <a:ext uri="{FF2B5EF4-FFF2-40B4-BE49-F238E27FC236}">
                <a16:creationId xmlns:a16="http://schemas.microsoft.com/office/drawing/2014/main" id="{B1441CFE-D565-AE9D-4343-CD331D00AAA0}"/>
              </a:ext>
            </a:extLst>
          </p:cNvPr>
          <p:cNvSpPr txBox="1"/>
          <p:nvPr/>
        </p:nvSpPr>
        <p:spPr>
          <a:xfrm>
            <a:off x="2525700" y="1911600"/>
            <a:ext cx="1491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27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Usos</a:t>
            </a:r>
            <a:endParaRPr sz="27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1" name="Google Shape;417;p39">
            <a:extLst>
              <a:ext uri="{FF2B5EF4-FFF2-40B4-BE49-F238E27FC236}">
                <a16:creationId xmlns:a16="http://schemas.microsoft.com/office/drawing/2014/main" id="{55815BE4-4F9A-E681-D84C-A6636DA3167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94800">
            <a:off x="2172280" y="2827254"/>
            <a:ext cx="232404" cy="21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18;p39">
            <a:extLst>
              <a:ext uri="{FF2B5EF4-FFF2-40B4-BE49-F238E27FC236}">
                <a16:creationId xmlns:a16="http://schemas.microsoft.com/office/drawing/2014/main" id="{819EC052-463A-4E9D-47E4-45398D724F5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94800">
            <a:off x="2172287" y="3572322"/>
            <a:ext cx="232404" cy="21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19;p39">
            <a:extLst>
              <a:ext uri="{FF2B5EF4-FFF2-40B4-BE49-F238E27FC236}">
                <a16:creationId xmlns:a16="http://schemas.microsoft.com/office/drawing/2014/main" id="{E4DAEE72-4824-ED8C-C998-924BF08DEF5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94800">
            <a:off x="2172287" y="4454464"/>
            <a:ext cx="232404" cy="21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663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24;p14">
            <a:extLst>
              <a:ext uri="{FF2B5EF4-FFF2-40B4-BE49-F238E27FC236}">
                <a16:creationId xmlns:a16="http://schemas.microsoft.com/office/drawing/2014/main" id="{EB8C2296-0752-03A3-947D-17D8FC759F36}"/>
              </a:ext>
            </a:extLst>
          </p:cNvPr>
          <p:cNvSpPr txBox="1"/>
          <p:nvPr/>
        </p:nvSpPr>
        <p:spPr>
          <a:xfrm>
            <a:off x="2414538" y="1014525"/>
            <a:ext cx="7669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7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Línea oficial de WhatsApp </a:t>
            </a:r>
            <a:r>
              <a:rPr lang="es-ES" sz="1700" i="0" u="none" strike="noStrike" cap="none">
                <a:solidFill>
                  <a:srgbClr val="EE2A49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es-ES" sz="17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 Bot </a:t>
            </a:r>
            <a:r>
              <a:rPr lang="es-ES" sz="1700" i="0" u="none" strike="noStrike" cap="none">
                <a:solidFill>
                  <a:srgbClr val="EE2A49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es-ES" sz="17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 Plataforma de atención de agentes</a:t>
            </a:r>
            <a:endParaRPr sz="17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425;p14">
            <a:extLst>
              <a:ext uri="{FF2B5EF4-FFF2-40B4-BE49-F238E27FC236}">
                <a16:creationId xmlns:a16="http://schemas.microsoft.com/office/drawing/2014/main" id="{D9E39003-F555-DFC9-2DA9-997E22260657}"/>
              </a:ext>
            </a:extLst>
          </p:cNvPr>
          <p:cNvSpPr txBox="1"/>
          <p:nvPr/>
        </p:nvSpPr>
        <p:spPr>
          <a:xfrm>
            <a:off x="5147437" y="331800"/>
            <a:ext cx="1804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27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Solución </a:t>
            </a:r>
            <a:endParaRPr sz="27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" name="Google Shape;430;p14">
            <a:extLst>
              <a:ext uri="{FF2B5EF4-FFF2-40B4-BE49-F238E27FC236}">
                <a16:creationId xmlns:a16="http://schemas.microsoft.com/office/drawing/2014/main" id="{BB89E57D-4AF4-F396-CC67-08BA525E74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8751" r="1195" b="5108"/>
          <a:stretch/>
        </p:blipFill>
        <p:spPr>
          <a:xfrm>
            <a:off x="1672451" y="1771975"/>
            <a:ext cx="8611851" cy="422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344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435;p41">
            <a:extLst>
              <a:ext uri="{FF2B5EF4-FFF2-40B4-BE49-F238E27FC236}">
                <a16:creationId xmlns:a16="http://schemas.microsoft.com/office/drawing/2014/main" id="{3D730E2B-F02D-BFE8-336D-C2DBB21A4F9A}"/>
              </a:ext>
            </a:extLst>
          </p:cNvPr>
          <p:cNvGrpSpPr/>
          <p:nvPr/>
        </p:nvGrpSpPr>
        <p:grpSpPr>
          <a:xfrm>
            <a:off x="1839955" y="2255199"/>
            <a:ext cx="8353064" cy="2775570"/>
            <a:chOff x="2081724" y="2661912"/>
            <a:chExt cx="8353064" cy="2775570"/>
          </a:xfrm>
        </p:grpSpPr>
        <p:pic>
          <p:nvPicPr>
            <p:cNvPr id="40" name="Google Shape;436;p41">
              <a:extLst>
                <a:ext uri="{FF2B5EF4-FFF2-40B4-BE49-F238E27FC236}">
                  <a16:creationId xmlns:a16="http://schemas.microsoft.com/office/drawing/2014/main" id="{9F494128-A256-90C0-1C6E-1AA1EAC4095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27810" y="2661912"/>
              <a:ext cx="3206978" cy="2527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37;p41">
              <a:extLst>
                <a:ext uri="{FF2B5EF4-FFF2-40B4-BE49-F238E27FC236}">
                  <a16:creationId xmlns:a16="http://schemas.microsoft.com/office/drawing/2014/main" id="{DAEDB6FD-2613-88AB-68CD-BD56C6DF78B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081724" y="2669927"/>
              <a:ext cx="3483471" cy="27675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Google Shape;438;p41">
            <a:extLst>
              <a:ext uri="{FF2B5EF4-FFF2-40B4-BE49-F238E27FC236}">
                <a16:creationId xmlns:a16="http://schemas.microsoft.com/office/drawing/2014/main" id="{B000EB10-D1BC-AA24-ED66-0E6ACB95B07D}"/>
              </a:ext>
            </a:extLst>
          </p:cNvPr>
          <p:cNvSpPr txBox="1"/>
          <p:nvPr/>
        </p:nvSpPr>
        <p:spPr>
          <a:xfrm>
            <a:off x="3886563" y="0"/>
            <a:ext cx="4081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27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Algunos </a:t>
            </a:r>
            <a:r>
              <a:rPr lang="es-ES" sz="270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</a:t>
            </a:r>
            <a:r>
              <a:rPr lang="es-ES" sz="27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esultados</a:t>
            </a:r>
            <a:endParaRPr sz="2700" i="0" u="none" strike="noStrike" cap="none">
              <a:solidFill>
                <a:srgbClr val="3641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3" name="Google Shape;439;p41">
            <a:extLst>
              <a:ext uri="{FF2B5EF4-FFF2-40B4-BE49-F238E27FC236}">
                <a16:creationId xmlns:a16="http://schemas.microsoft.com/office/drawing/2014/main" id="{347044C8-CB59-0C3E-2890-DF4C4638F935}"/>
              </a:ext>
            </a:extLst>
          </p:cNvPr>
          <p:cNvSpPr txBox="1"/>
          <p:nvPr/>
        </p:nvSpPr>
        <p:spPr>
          <a:xfrm>
            <a:off x="2788783" y="5479267"/>
            <a:ext cx="1207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i="0" u="none" strike="noStrike" cap="none" dirty="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Aten. WhatsApp</a:t>
            </a:r>
            <a:endParaRPr i="0" u="none" strike="noStrike" cap="none" dirty="0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0;p41">
            <a:extLst>
              <a:ext uri="{FF2B5EF4-FFF2-40B4-BE49-F238E27FC236}">
                <a16:creationId xmlns:a16="http://schemas.microsoft.com/office/drawing/2014/main" id="{0FE5957D-BD1F-C416-3AAE-5747936671EA}"/>
              </a:ext>
            </a:extLst>
          </p:cNvPr>
          <p:cNvSpPr txBox="1"/>
          <p:nvPr/>
        </p:nvSpPr>
        <p:spPr>
          <a:xfrm>
            <a:off x="3866296" y="5421184"/>
            <a:ext cx="87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i="0" u="none" strike="noStrike" cap="none" dirty="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Aten. Cliente</a:t>
            </a:r>
            <a:endParaRPr i="0" u="none" strike="noStrike" cap="none" dirty="0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41;p41">
            <a:extLst>
              <a:ext uri="{FF2B5EF4-FFF2-40B4-BE49-F238E27FC236}">
                <a16:creationId xmlns:a16="http://schemas.microsoft.com/office/drawing/2014/main" id="{D32B31CF-2708-22FE-FFD3-3EA0CBF5EA9B}"/>
              </a:ext>
            </a:extLst>
          </p:cNvPr>
          <p:cNvSpPr txBox="1"/>
          <p:nvPr/>
        </p:nvSpPr>
        <p:spPr>
          <a:xfrm>
            <a:off x="4905355" y="5434763"/>
            <a:ext cx="87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i="0" u="none" strike="noStrike" cap="none" dirty="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% Aten. Digital</a:t>
            </a:r>
            <a:endParaRPr i="0" u="none" strike="noStrike" cap="none" dirty="0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42;p41">
            <a:extLst>
              <a:ext uri="{FF2B5EF4-FFF2-40B4-BE49-F238E27FC236}">
                <a16:creationId xmlns:a16="http://schemas.microsoft.com/office/drawing/2014/main" id="{1FB6DBD5-AA2E-37FC-97FA-97E611CBB17F}"/>
              </a:ext>
            </a:extLst>
          </p:cNvPr>
          <p:cNvSpPr/>
          <p:nvPr/>
        </p:nvSpPr>
        <p:spPr>
          <a:xfrm>
            <a:off x="2516461" y="5565566"/>
            <a:ext cx="134153" cy="134153"/>
          </a:xfrm>
          <a:prstGeom prst="ellipse">
            <a:avLst/>
          </a:prstGeom>
          <a:solidFill>
            <a:srgbClr val="3EB2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43;p41">
            <a:extLst>
              <a:ext uri="{FF2B5EF4-FFF2-40B4-BE49-F238E27FC236}">
                <a16:creationId xmlns:a16="http://schemas.microsoft.com/office/drawing/2014/main" id="{EE8A583C-2E96-CDAA-93F4-316D3EAFC23C}"/>
              </a:ext>
            </a:extLst>
          </p:cNvPr>
          <p:cNvSpPr/>
          <p:nvPr/>
        </p:nvSpPr>
        <p:spPr>
          <a:xfrm>
            <a:off x="3728127" y="5488769"/>
            <a:ext cx="134153" cy="134153"/>
          </a:xfrm>
          <a:prstGeom prst="ellipse">
            <a:avLst/>
          </a:prstGeom>
          <a:solidFill>
            <a:srgbClr val="2889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44;p41">
            <a:extLst>
              <a:ext uri="{FF2B5EF4-FFF2-40B4-BE49-F238E27FC236}">
                <a16:creationId xmlns:a16="http://schemas.microsoft.com/office/drawing/2014/main" id="{899FDBC1-BCA6-A006-3A5E-57C6EF290D9F}"/>
              </a:ext>
            </a:extLst>
          </p:cNvPr>
          <p:cNvSpPr/>
          <p:nvPr/>
        </p:nvSpPr>
        <p:spPr>
          <a:xfrm>
            <a:off x="4739476" y="5498490"/>
            <a:ext cx="134153" cy="134153"/>
          </a:xfrm>
          <a:prstGeom prst="ellipse">
            <a:avLst/>
          </a:prstGeom>
          <a:solidFill>
            <a:srgbClr val="E288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45;p41">
            <a:extLst>
              <a:ext uri="{FF2B5EF4-FFF2-40B4-BE49-F238E27FC236}">
                <a16:creationId xmlns:a16="http://schemas.microsoft.com/office/drawing/2014/main" id="{635E41AC-42F6-69EF-3410-7F9B8B9340A0}"/>
              </a:ext>
            </a:extLst>
          </p:cNvPr>
          <p:cNvSpPr txBox="1"/>
          <p:nvPr/>
        </p:nvSpPr>
        <p:spPr>
          <a:xfrm>
            <a:off x="7293261" y="5367573"/>
            <a:ext cx="163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Oportunidades</a:t>
            </a:r>
            <a:endParaRPr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446;p41">
            <a:extLst>
              <a:ext uri="{FF2B5EF4-FFF2-40B4-BE49-F238E27FC236}">
                <a16:creationId xmlns:a16="http://schemas.microsoft.com/office/drawing/2014/main" id="{2671D85E-5329-DB66-1C16-C75F181F82BE}"/>
              </a:ext>
            </a:extLst>
          </p:cNvPr>
          <p:cNvSpPr txBox="1"/>
          <p:nvPr/>
        </p:nvSpPr>
        <p:spPr>
          <a:xfrm>
            <a:off x="9474896" y="5333162"/>
            <a:ext cx="106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Importe Ganado</a:t>
            </a:r>
            <a:endParaRPr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447;p41">
            <a:extLst>
              <a:ext uri="{FF2B5EF4-FFF2-40B4-BE49-F238E27FC236}">
                <a16:creationId xmlns:a16="http://schemas.microsoft.com/office/drawing/2014/main" id="{A6BD044E-9158-CBA8-D830-2A0692CD39F6}"/>
              </a:ext>
            </a:extLst>
          </p:cNvPr>
          <p:cNvSpPr/>
          <p:nvPr/>
        </p:nvSpPr>
        <p:spPr>
          <a:xfrm>
            <a:off x="9129674" y="5466740"/>
            <a:ext cx="134153" cy="134153"/>
          </a:xfrm>
          <a:prstGeom prst="ellipse">
            <a:avLst/>
          </a:prstGeom>
          <a:solidFill>
            <a:srgbClr val="E288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448;p41">
            <a:extLst>
              <a:ext uri="{FF2B5EF4-FFF2-40B4-BE49-F238E27FC236}">
                <a16:creationId xmlns:a16="http://schemas.microsoft.com/office/drawing/2014/main" id="{4463C831-0C57-F829-1C4D-F2F11F2D81F0}"/>
              </a:ext>
            </a:extLst>
          </p:cNvPr>
          <p:cNvGrpSpPr/>
          <p:nvPr/>
        </p:nvGrpSpPr>
        <p:grpSpPr>
          <a:xfrm>
            <a:off x="2122412" y="827950"/>
            <a:ext cx="8176315" cy="900300"/>
            <a:chOff x="1951401" y="1024548"/>
            <a:chExt cx="7739791" cy="900300"/>
          </a:xfrm>
        </p:grpSpPr>
        <p:sp>
          <p:nvSpPr>
            <p:cNvPr id="53" name="Google Shape;449;p41">
              <a:extLst>
                <a:ext uri="{FF2B5EF4-FFF2-40B4-BE49-F238E27FC236}">
                  <a16:creationId xmlns:a16="http://schemas.microsoft.com/office/drawing/2014/main" id="{52F58F36-8B61-7088-84DF-8322D71582DC}"/>
                </a:ext>
              </a:extLst>
            </p:cNvPr>
            <p:cNvSpPr txBox="1"/>
            <p:nvPr/>
          </p:nvSpPr>
          <p:spPr>
            <a:xfrm>
              <a:off x="1951401" y="1024548"/>
              <a:ext cx="3658200" cy="9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500" i="0" u="none" strike="noStrike" cap="none">
                  <a:solidFill>
                    <a:srgbClr val="555A6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Atención al </a:t>
              </a:r>
              <a:r>
                <a:rPr lang="es-ES" sz="1500">
                  <a:solidFill>
                    <a:srgbClr val="555A6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c</a:t>
              </a:r>
              <a:r>
                <a:rPr lang="es-ES" sz="1500" i="0" u="none" strike="noStrike" cap="none">
                  <a:solidFill>
                    <a:srgbClr val="555A6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liente</a:t>
              </a:r>
              <a:endParaRPr sz="1500" i="0" u="none" strike="noStrike" cap="none">
                <a:solidFill>
                  <a:srgbClr val="555A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500" i="0" u="none" strike="noStrike" cap="none">
                  <a:solidFill>
                    <a:srgbClr val="36415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 29% de las atenciones a</a:t>
              </a:r>
              <a:endParaRPr sz="15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500">
                  <a:solidFill>
                    <a:srgbClr val="36415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r>
                <a:rPr lang="es-ES" sz="1500" i="0" u="none" strike="noStrike" cap="none">
                  <a:solidFill>
                    <a:srgbClr val="36415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lientes fueron por WhatsApp</a:t>
              </a:r>
              <a:endParaRPr sz="15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" name="Google Shape;450;p41">
              <a:extLst>
                <a:ext uri="{FF2B5EF4-FFF2-40B4-BE49-F238E27FC236}">
                  <a16:creationId xmlns:a16="http://schemas.microsoft.com/office/drawing/2014/main" id="{E0795899-D457-7D10-1D8D-552E58013EC1}"/>
                </a:ext>
              </a:extLst>
            </p:cNvPr>
            <p:cNvSpPr txBox="1"/>
            <p:nvPr/>
          </p:nvSpPr>
          <p:spPr>
            <a:xfrm>
              <a:off x="6604491" y="1024548"/>
              <a:ext cx="3086700" cy="9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500" i="0" u="none" strike="noStrike" cap="none">
                  <a:solidFill>
                    <a:srgbClr val="555A6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Telemercadeo</a:t>
              </a:r>
              <a:endParaRPr sz="1500" i="0" u="none" strike="noStrike" cap="none">
                <a:solidFill>
                  <a:srgbClr val="555A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500" i="0" u="none" strike="noStrike" cap="none">
                  <a:solidFill>
                    <a:srgbClr val="36415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Crecimiento de 34% de las</a:t>
              </a:r>
              <a:endParaRPr sz="15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500" i="0" u="none" strike="noStrike" cap="none">
                  <a:solidFill>
                    <a:srgbClr val="36415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oportunidades ganadas</a:t>
              </a:r>
              <a:endParaRPr sz="15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55" name="Google Shape;451;p41">
            <a:extLst>
              <a:ext uri="{FF2B5EF4-FFF2-40B4-BE49-F238E27FC236}">
                <a16:creationId xmlns:a16="http://schemas.microsoft.com/office/drawing/2014/main" id="{B5D68898-2E07-207E-6113-42649FD30BA1}"/>
              </a:ext>
            </a:extLst>
          </p:cNvPr>
          <p:cNvCxnSpPr/>
          <p:nvPr/>
        </p:nvCxnSpPr>
        <p:spPr>
          <a:xfrm>
            <a:off x="8987488" y="5542940"/>
            <a:ext cx="412988" cy="0"/>
          </a:xfrm>
          <a:prstGeom prst="straightConnector1">
            <a:avLst/>
          </a:prstGeom>
          <a:noFill/>
          <a:ln w="28575" cap="flat" cmpd="sng">
            <a:solidFill>
              <a:srgbClr val="E2881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452;p41">
            <a:extLst>
              <a:ext uri="{FF2B5EF4-FFF2-40B4-BE49-F238E27FC236}">
                <a16:creationId xmlns:a16="http://schemas.microsoft.com/office/drawing/2014/main" id="{20A121CB-0B03-FAB0-1499-653B53E1127E}"/>
              </a:ext>
            </a:extLst>
          </p:cNvPr>
          <p:cNvCxnSpPr/>
          <p:nvPr/>
        </p:nvCxnSpPr>
        <p:spPr>
          <a:xfrm>
            <a:off x="6775344" y="5542940"/>
            <a:ext cx="412988" cy="0"/>
          </a:xfrm>
          <a:prstGeom prst="straightConnector1">
            <a:avLst/>
          </a:prstGeom>
          <a:noFill/>
          <a:ln w="57150" cap="flat" cmpd="sng">
            <a:solidFill>
              <a:srgbClr val="235B0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69058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62;p42">
            <a:extLst>
              <a:ext uri="{FF2B5EF4-FFF2-40B4-BE49-F238E27FC236}">
                <a16:creationId xmlns:a16="http://schemas.microsoft.com/office/drawing/2014/main" id="{BAF7D49C-BB03-6580-F61D-F83D15FEC84F}"/>
              </a:ext>
            </a:extLst>
          </p:cNvPr>
          <p:cNvSpPr txBox="1"/>
          <p:nvPr/>
        </p:nvSpPr>
        <p:spPr>
          <a:xfrm>
            <a:off x="1211432" y="249176"/>
            <a:ext cx="8947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2500" i="0" u="none" strike="noStrike" cap="none">
                <a:solidFill>
                  <a:srgbClr val="555A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Atención de reclamos </a:t>
            </a:r>
            <a:endParaRPr sz="2500" i="0" u="none" strike="noStrike" cap="none">
              <a:solidFill>
                <a:srgbClr val="555A6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2500" i="0" u="none" strike="noStrike" cap="none">
                <a:solidFill>
                  <a:srgbClr val="555A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</a:t>
            </a:r>
            <a:r>
              <a:rPr lang="es-ES" sz="2500">
                <a:solidFill>
                  <a:srgbClr val="555A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RESENCIAL</a:t>
            </a:r>
            <a:r>
              <a:rPr lang="es-ES" sz="2500" i="0" u="none" strike="noStrike" cap="none">
                <a:solidFill>
                  <a:srgbClr val="E605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vs </a:t>
            </a:r>
            <a:r>
              <a:rPr lang="es-ES" sz="2500" i="0" u="none" strike="noStrike" cap="none">
                <a:solidFill>
                  <a:srgbClr val="555A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</a:t>
            </a:r>
            <a:r>
              <a:rPr lang="es-ES" sz="2500">
                <a:solidFill>
                  <a:srgbClr val="555A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IGITAL</a:t>
            </a:r>
            <a:endParaRPr sz="2500" i="0" u="none" strike="noStrike" cap="none">
              <a:solidFill>
                <a:srgbClr val="555A6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4" name="Google Shape;463;p42">
            <a:extLst>
              <a:ext uri="{FF2B5EF4-FFF2-40B4-BE49-F238E27FC236}">
                <a16:creationId xmlns:a16="http://schemas.microsoft.com/office/drawing/2014/main" id="{DF58A1D9-26A9-D8F3-64D1-E886A9B15F2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332" y="1778213"/>
            <a:ext cx="4612977" cy="387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64;p42">
            <a:extLst>
              <a:ext uri="{FF2B5EF4-FFF2-40B4-BE49-F238E27FC236}">
                <a16:creationId xmlns:a16="http://schemas.microsoft.com/office/drawing/2014/main" id="{A462ADE5-FDFB-D59D-22A5-9D507BC2CA0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9258" y="1854412"/>
            <a:ext cx="4739277" cy="25483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65;p42">
            <a:extLst>
              <a:ext uri="{FF2B5EF4-FFF2-40B4-BE49-F238E27FC236}">
                <a16:creationId xmlns:a16="http://schemas.microsoft.com/office/drawing/2014/main" id="{76A1B533-2D27-CF3A-17D8-7E2A6A1032BC}"/>
              </a:ext>
            </a:extLst>
          </p:cNvPr>
          <p:cNvSpPr txBox="1"/>
          <p:nvPr/>
        </p:nvSpPr>
        <p:spPr>
          <a:xfrm>
            <a:off x="6578420" y="4542951"/>
            <a:ext cx="78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Estatus de reclamo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466;p42">
            <a:extLst>
              <a:ext uri="{FF2B5EF4-FFF2-40B4-BE49-F238E27FC236}">
                <a16:creationId xmlns:a16="http://schemas.microsoft.com/office/drawing/2014/main" id="{369DA7C8-0235-667C-24E2-2C92F88CF1AE}"/>
              </a:ext>
            </a:extLst>
          </p:cNvPr>
          <p:cNvSpPr txBox="1"/>
          <p:nvPr/>
        </p:nvSpPr>
        <p:spPr>
          <a:xfrm>
            <a:off x="7284403" y="4481463"/>
            <a:ext cx="88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Recepción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Requisitos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Pendiente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467;p42">
            <a:extLst>
              <a:ext uri="{FF2B5EF4-FFF2-40B4-BE49-F238E27FC236}">
                <a16:creationId xmlns:a16="http://schemas.microsoft.com/office/drawing/2014/main" id="{97662F76-FD41-A2BD-13CA-BFBDDE620FF3}"/>
              </a:ext>
            </a:extLst>
          </p:cNvPr>
          <p:cNvSpPr txBox="1"/>
          <p:nvPr/>
        </p:nvSpPr>
        <p:spPr>
          <a:xfrm>
            <a:off x="8007367" y="4508901"/>
            <a:ext cx="806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Apertura de reclamo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468;p42">
            <a:extLst>
              <a:ext uri="{FF2B5EF4-FFF2-40B4-BE49-F238E27FC236}">
                <a16:creationId xmlns:a16="http://schemas.microsoft.com/office/drawing/2014/main" id="{AF8793C2-7CDF-B702-7BA5-150B82F1C28C}"/>
              </a:ext>
            </a:extLst>
          </p:cNvPr>
          <p:cNvSpPr txBox="1"/>
          <p:nvPr/>
        </p:nvSpPr>
        <p:spPr>
          <a:xfrm>
            <a:off x="8654455" y="4481451"/>
            <a:ext cx="95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Información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del número 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trámite</a:t>
            </a:r>
            <a:endParaRPr sz="8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469;p42">
            <a:extLst>
              <a:ext uri="{FF2B5EF4-FFF2-40B4-BE49-F238E27FC236}">
                <a16:creationId xmlns:a16="http://schemas.microsoft.com/office/drawing/2014/main" id="{8730D05F-6A08-312A-28E6-0B70D0D4EA16}"/>
              </a:ext>
            </a:extLst>
          </p:cNvPr>
          <p:cNvSpPr txBox="1"/>
          <p:nvPr/>
        </p:nvSpPr>
        <p:spPr>
          <a:xfrm>
            <a:off x="9355832" y="4466751"/>
            <a:ext cx="95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Comunicarse con ajustador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470;p42">
            <a:extLst>
              <a:ext uri="{FF2B5EF4-FFF2-40B4-BE49-F238E27FC236}">
                <a16:creationId xmlns:a16="http://schemas.microsoft.com/office/drawing/2014/main" id="{37B69C20-557E-AE35-BA3A-4AA17831EBC2}"/>
              </a:ext>
            </a:extLst>
          </p:cNvPr>
          <p:cNvSpPr txBox="1"/>
          <p:nvPr/>
        </p:nvSpPr>
        <p:spPr>
          <a:xfrm>
            <a:off x="10171809" y="4502763"/>
            <a:ext cx="552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Otros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471;p42">
            <a:extLst>
              <a:ext uri="{FF2B5EF4-FFF2-40B4-BE49-F238E27FC236}">
                <a16:creationId xmlns:a16="http://schemas.microsoft.com/office/drawing/2014/main" id="{5A91ADC4-430E-94CE-6616-265BAA07E3A2}"/>
              </a:ext>
            </a:extLst>
          </p:cNvPr>
          <p:cNvSpPr txBox="1"/>
          <p:nvPr/>
        </p:nvSpPr>
        <p:spPr>
          <a:xfrm>
            <a:off x="6843532" y="5021838"/>
            <a:ext cx="400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9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312</a:t>
            </a:r>
            <a:endParaRPr sz="9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472;p42">
            <a:extLst>
              <a:ext uri="{FF2B5EF4-FFF2-40B4-BE49-F238E27FC236}">
                <a16:creationId xmlns:a16="http://schemas.microsoft.com/office/drawing/2014/main" id="{59B06549-5B0F-4B0F-F960-2340C059AA44}"/>
              </a:ext>
            </a:extLst>
          </p:cNvPr>
          <p:cNvSpPr txBox="1"/>
          <p:nvPr/>
        </p:nvSpPr>
        <p:spPr>
          <a:xfrm>
            <a:off x="7541092" y="5021838"/>
            <a:ext cx="400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9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226</a:t>
            </a:r>
            <a:endParaRPr sz="9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473;p42">
            <a:extLst>
              <a:ext uri="{FF2B5EF4-FFF2-40B4-BE49-F238E27FC236}">
                <a16:creationId xmlns:a16="http://schemas.microsoft.com/office/drawing/2014/main" id="{93E214E0-9185-FAA6-ED55-8C3D7C570E06}"/>
              </a:ext>
            </a:extLst>
          </p:cNvPr>
          <p:cNvSpPr txBox="1"/>
          <p:nvPr/>
        </p:nvSpPr>
        <p:spPr>
          <a:xfrm>
            <a:off x="8279799" y="5021838"/>
            <a:ext cx="346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9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53</a:t>
            </a:r>
            <a:endParaRPr sz="9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" name="Google Shape;474;p42">
            <a:extLst>
              <a:ext uri="{FF2B5EF4-FFF2-40B4-BE49-F238E27FC236}">
                <a16:creationId xmlns:a16="http://schemas.microsoft.com/office/drawing/2014/main" id="{C4C8F278-31B5-5590-AF10-7DCB89A3D621}"/>
              </a:ext>
            </a:extLst>
          </p:cNvPr>
          <p:cNvSpPr txBox="1"/>
          <p:nvPr/>
        </p:nvSpPr>
        <p:spPr>
          <a:xfrm>
            <a:off x="8971291" y="5021838"/>
            <a:ext cx="346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9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46</a:t>
            </a:r>
            <a:endParaRPr sz="9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475;p42">
            <a:extLst>
              <a:ext uri="{FF2B5EF4-FFF2-40B4-BE49-F238E27FC236}">
                <a16:creationId xmlns:a16="http://schemas.microsoft.com/office/drawing/2014/main" id="{728BA00B-4B30-8DBB-81E8-52DE49EEFDF4}"/>
              </a:ext>
            </a:extLst>
          </p:cNvPr>
          <p:cNvSpPr txBox="1"/>
          <p:nvPr/>
        </p:nvSpPr>
        <p:spPr>
          <a:xfrm>
            <a:off x="9617226" y="5021838"/>
            <a:ext cx="346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9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40</a:t>
            </a:r>
            <a:endParaRPr sz="9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476;p42">
            <a:extLst>
              <a:ext uri="{FF2B5EF4-FFF2-40B4-BE49-F238E27FC236}">
                <a16:creationId xmlns:a16="http://schemas.microsoft.com/office/drawing/2014/main" id="{6BAE25FA-A8A4-4132-6CB2-A7B689445567}"/>
              </a:ext>
            </a:extLst>
          </p:cNvPr>
          <p:cNvSpPr txBox="1"/>
          <p:nvPr/>
        </p:nvSpPr>
        <p:spPr>
          <a:xfrm>
            <a:off x="10260961" y="5021838"/>
            <a:ext cx="436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9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204</a:t>
            </a:r>
            <a:endParaRPr sz="9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" name="Google Shape;481;p42">
            <a:extLst>
              <a:ext uri="{FF2B5EF4-FFF2-40B4-BE49-F238E27FC236}">
                <a16:creationId xmlns:a16="http://schemas.microsoft.com/office/drawing/2014/main" id="{617CEF7B-0BEF-0FFD-8500-44094B378214}"/>
              </a:ext>
            </a:extLst>
          </p:cNvPr>
          <p:cNvSpPr/>
          <p:nvPr/>
        </p:nvSpPr>
        <p:spPr>
          <a:xfrm>
            <a:off x="3287607" y="2494063"/>
            <a:ext cx="884400" cy="88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482;p42">
            <a:extLst>
              <a:ext uri="{FF2B5EF4-FFF2-40B4-BE49-F238E27FC236}">
                <a16:creationId xmlns:a16="http://schemas.microsoft.com/office/drawing/2014/main" id="{5485ACD9-EF46-7ADE-A4E0-FB669AFA29D2}"/>
              </a:ext>
            </a:extLst>
          </p:cNvPr>
          <p:cNvSpPr txBox="1"/>
          <p:nvPr/>
        </p:nvSpPr>
        <p:spPr>
          <a:xfrm>
            <a:off x="3085707" y="2591113"/>
            <a:ext cx="128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2.483</a:t>
            </a:r>
            <a:endParaRPr sz="1200">
              <a:solidFill>
                <a:srgbClr val="3641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Gestiones</a:t>
            </a:r>
            <a:endParaRPr sz="1200">
              <a:solidFill>
                <a:srgbClr val="3641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" name="Google Shape;483;p42">
            <a:extLst>
              <a:ext uri="{FF2B5EF4-FFF2-40B4-BE49-F238E27FC236}">
                <a16:creationId xmlns:a16="http://schemas.microsoft.com/office/drawing/2014/main" id="{0EE9DDB5-B99A-B6B1-BED4-360BE0125BBE}"/>
              </a:ext>
            </a:extLst>
          </p:cNvPr>
          <p:cNvSpPr/>
          <p:nvPr/>
        </p:nvSpPr>
        <p:spPr>
          <a:xfrm>
            <a:off x="1973057" y="4168263"/>
            <a:ext cx="884400" cy="88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484;p42">
            <a:extLst>
              <a:ext uri="{FF2B5EF4-FFF2-40B4-BE49-F238E27FC236}">
                <a16:creationId xmlns:a16="http://schemas.microsoft.com/office/drawing/2014/main" id="{A1DF942E-FFFD-78CE-B4AE-4A97A54E2F3C}"/>
              </a:ext>
            </a:extLst>
          </p:cNvPr>
          <p:cNvSpPr txBox="1"/>
          <p:nvPr/>
        </p:nvSpPr>
        <p:spPr>
          <a:xfrm>
            <a:off x="1771157" y="4333413"/>
            <a:ext cx="128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1.321</a:t>
            </a:r>
            <a:endParaRPr sz="1200">
              <a:solidFill>
                <a:srgbClr val="3641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Personas</a:t>
            </a:r>
            <a:endParaRPr sz="1200">
              <a:solidFill>
                <a:srgbClr val="3641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251646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31;p17">
            <a:extLst>
              <a:ext uri="{FF2B5EF4-FFF2-40B4-BE49-F238E27FC236}">
                <a16:creationId xmlns:a16="http://schemas.microsoft.com/office/drawing/2014/main" id="{4B5AF764-BDA4-D203-E006-AE20DCD90732}"/>
              </a:ext>
            </a:extLst>
          </p:cNvPr>
          <p:cNvSpPr txBox="1"/>
          <p:nvPr/>
        </p:nvSpPr>
        <p:spPr>
          <a:xfrm>
            <a:off x="1770450" y="1750900"/>
            <a:ext cx="865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Cliente</a:t>
            </a:r>
            <a:endParaRPr sz="20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000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Colocación de tarjetas de crédito con presencia en varios países</a:t>
            </a:r>
            <a:endParaRPr sz="2000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" name="Google Shape;632;p17">
            <a:extLst>
              <a:ext uri="{FF2B5EF4-FFF2-40B4-BE49-F238E27FC236}">
                <a16:creationId xmlns:a16="http://schemas.microsoft.com/office/drawing/2014/main" id="{4B54333E-748B-CB2F-78B4-69671348B0AE}"/>
              </a:ext>
            </a:extLst>
          </p:cNvPr>
          <p:cNvCxnSpPr/>
          <p:nvPr/>
        </p:nvCxnSpPr>
        <p:spPr>
          <a:xfrm>
            <a:off x="3283584" y="3034302"/>
            <a:ext cx="6042300" cy="0"/>
          </a:xfrm>
          <a:prstGeom prst="straightConnector1">
            <a:avLst/>
          </a:prstGeom>
          <a:noFill/>
          <a:ln w="28575" cap="flat" cmpd="sng">
            <a:solidFill>
              <a:srgbClr val="EE2A4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633;p17">
            <a:extLst>
              <a:ext uri="{FF2B5EF4-FFF2-40B4-BE49-F238E27FC236}">
                <a16:creationId xmlns:a16="http://schemas.microsoft.com/office/drawing/2014/main" id="{EB8952EC-ED57-E32D-BE9E-6EC3EEF8BDDE}"/>
              </a:ext>
            </a:extLst>
          </p:cNvPr>
          <p:cNvCxnSpPr/>
          <p:nvPr/>
        </p:nvCxnSpPr>
        <p:spPr>
          <a:xfrm>
            <a:off x="3283584" y="4461770"/>
            <a:ext cx="6042248" cy="0"/>
          </a:xfrm>
          <a:prstGeom prst="straightConnector1">
            <a:avLst/>
          </a:prstGeom>
          <a:noFill/>
          <a:ln w="28575" cap="flat" cmpd="sng">
            <a:solidFill>
              <a:srgbClr val="EE2A4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634;p17">
            <a:extLst>
              <a:ext uri="{FF2B5EF4-FFF2-40B4-BE49-F238E27FC236}">
                <a16:creationId xmlns:a16="http://schemas.microsoft.com/office/drawing/2014/main" id="{7F327B2D-86B8-4491-95E1-2BC206F296B4}"/>
              </a:ext>
            </a:extLst>
          </p:cNvPr>
          <p:cNvSpPr txBox="1"/>
          <p:nvPr/>
        </p:nvSpPr>
        <p:spPr>
          <a:xfrm>
            <a:off x="2078854" y="4689100"/>
            <a:ext cx="8034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Objetivo</a:t>
            </a:r>
            <a:endParaRPr sz="20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Colocar tarjetas de crédito de manera efectiva</a:t>
            </a:r>
            <a:endParaRPr sz="20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635;p17">
            <a:extLst>
              <a:ext uri="{FF2B5EF4-FFF2-40B4-BE49-F238E27FC236}">
                <a16:creationId xmlns:a16="http://schemas.microsoft.com/office/drawing/2014/main" id="{81F8EB3F-F4F8-9BB4-75F0-265FDAA98C36}"/>
              </a:ext>
            </a:extLst>
          </p:cNvPr>
          <p:cNvSpPr txBox="1"/>
          <p:nvPr/>
        </p:nvSpPr>
        <p:spPr>
          <a:xfrm>
            <a:off x="3168882" y="3403826"/>
            <a:ext cx="5854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Tecnologías Usadas</a:t>
            </a:r>
            <a:endParaRPr sz="2000" i="0" u="none" strike="noStrike" cap="none">
              <a:solidFill>
                <a:srgbClr val="3842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SMS, Llamadas de Voz</a:t>
            </a:r>
            <a:endParaRPr sz="2000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636;p17">
            <a:extLst>
              <a:ext uri="{FF2B5EF4-FFF2-40B4-BE49-F238E27FC236}">
                <a16:creationId xmlns:a16="http://schemas.microsoft.com/office/drawing/2014/main" id="{FD42EE2C-46FC-B30D-D1D1-EA51E81D9AA5}"/>
              </a:ext>
            </a:extLst>
          </p:cNvPr>
          <p:cNvSpPr txBox="1"/>
          <p:nvPr/>
        </p:nvSpPr>
        <p:spPr>
          <a:xfrm>
            <a:off x="4489250" y="570176"/>
            <a:ext cx="34686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152"/>
              </a:buClr>
              <a:buSzPts val="4000"/>
              <a:buFont typeface="Arial"/>
              <a:buNone/>
            </a:pPr>
            <a:r>
              <a:rPr lang="es-ES" sz="3000" b="1" i="0" u="none" strike="noStrike" cap="none" dirty="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Caso #5</a:t>
            </a:r>
            <a:r>
              <a:rPr lang="es-ES" sz="3000" b="1" dirty="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s-ES" sz="3000" b="1" i="0" u="none" strike="noStrike" cap="none" dirty="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Banca</a:t>
            </a:r>
            <a:endParaRPr sz="3000" b="1" i="0" u="none" strike="noStrike" cap="none" dirty="0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641;p17">
            <a:extLst>
              <a:ext uri="{FF2B5EF4-FFF2-40B4-BE49-F238E27FC236}">
                <a16:creationId xmlns:a16="http://schemas.microsoft.com/office/drawing/2014/main" id="{627D9E6D-4E8C-1E85-8C84-0B41FF386C08}"/>
              </a:ext>
            </a:extLst>
          </p:cNvPr>
          <p:cNvSpPr/>
          <p:nvPr/>
        </p:nvSpPr>
        <p:spPr>
          <a:xfrm>
            <a:off x="8812226" y="6154945"/>
            <a:ext cx="3379773" cy="461624"/>
          </a:xfrm>
          <a:prstGeom prst="rect">
            <a:avLst/>
          </a:prstGeom>
          <a:solidFill>
            <a:srgbClr val="671A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642;p17">
            <a:extLst>
              <a:ext uri="{FF2B5EF4-FFF2-40B4-BE49-F238E27FC236}">
                <a16:creationId xmlns:a16="http://schemas.microsoft.com/office/drawing/2014/main" id="{CF86E7CE-6143-2D48-3647-F8F69CDBFEA1}"/>
              </a:ext>
            </a:extLst>
          </p:cNvPr>
          <p:cNvSpPr txBox="1"/>
          <p:nvPr/>
        </p:nvSpPr>
        <p:spPr>
          <a:xfrm>
            <a:off x="8949791" y="6163036"/>
            <a:ext cx="32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10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Cobro por resultados</a:t>
            </a:r>
            <a:endParaRPr sz="210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177562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47;p50">
            <a:extLst>
              <a:ext uri="{FF2B5EF4-FFF2-40B4-BE49-F238E27FC236}">
                <a16:creationId xmlns:a16="http://schemas.microsoft.com/office/drawing/2014/main" id="{C5ADD989-D92E-D8B1-A877-5118AB96AE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6487" y="1782857"/>
            <a:ext cx="3569550" cy="35548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50;p50">
            <a:extLst>
              <a:ext uri="{FF2B5EF4-FFF2-40B4-BE49-F238E27FC236}">
                <a16:creationId xmlns:a16="http://schemas.microsoft.com/office/drawing/2014/main" id="{1EA71168-6E94-3A7B-AEDD-0A6A124675F8}"/>
              </a:ext>
            </a:extLst>
          </p:cNvPr>
          <p:cNvSpPr txBox="1"/>
          <p:nvPr/>
        </p:nvSpPr>
        <p:spPr>
          <a:xfrm>
            <a:off x="580064" y="1926500"/>
            <a:ext cx="3028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800" b="1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Rapidez</a:t>
            </a:r>
            <a:endParaRPr sz="1800" b="1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80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Se barre la base </a:t>
            </a:r>
            <a:endParaRPr sz="1800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80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en menos de una hora</a:t>
            </a:r>
            <a:endParaRPr sz="18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651;p50">
            <a:extLst>
              <a:ext uri="{FF2B5EF4-FFF2-40B4-BE49-F238E27FC236}">
                <a16:creationId xmlns:a16="http://schemas.microsoft.com/office/drawing/2014/main" id="{CF662D59-D056-EA04-CC32-CED7E8EF1E3D}"/>
              </a:ext>
            </a:extLst>
          </p:cNvPr>
          <p:cNvSpPr txBox="1"/>
          <p:nvPr/>
        </p:nvSpPr>
        <p:spPr>
          <a:xfrm>
            <a:off x="7702064" y="2155100"/>
            <a:ext cx="3255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80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38</a:t>
            </a:r>
            <a:r>
              <a:rPr lang="es-ES" sz="18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.</a:t>
            </a:r>
            <a:r>
              <a:rPr lang="es-ES" sz="180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8</a:t>
            </a:r>
            <a:r>
              <a:rPr lang="es-ES" sz="18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%</a:t>
            </a:r>
            <a:r>
              <a:rPr lang="es-ES" sz="18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 efectividad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8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511 personas presionar</a:t>
            </a:r>
            <a:r>
              <a:rPr lang="es-ES" sz="180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on </a:t>
            </a:r>
            <a:r>
              <a:rPr lang="es-ES" sz="18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la tecla</a:t>
            </a:r>
            <a:r>
              <a:rPr lang="es-ES" sz="180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18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para solicitar una</a:t>
            </a:r>
            <a:endParaRPr sz="18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80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s-ES" sz="18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arjeta adicional</a:t>
            </a:r>
            <a:endParaRPr sz="18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652;p50">
            <a:extLst>
              <a:ext uri="{FF2B5EF4-FFF2-40B4-BE49-F238E27FC236}">
                <a16:creationId xmlns:a16="http://schemas.microsoft.com/office/drawing/2014/main" id="{DAC7F502-8768-B840-2E64-3CF6301FE057}"/>
              </a:ext>
            </a:extLst>
          </p:cNvPr>
          <p:cNvSpPr txBox="1"/>
          <p:nvPr/>
        </p:nvSpPr>
        <p:spPr>
          <a:xfrm>
            <a:off x="1148890" y="4014600"/>
            <a:ext cx="234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800" b="1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Efectividad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80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28%</a:t>
            </a:r>
            <a:r>
              <a:rPr lang="es-ES" sz="180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 escucharon el audio completo</a:t>
            </a:r>
            <a:endParaRPr sz="18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653;p50">
            <a:extLst>
              <a:ext uri="{FF2B5EF4-FFF2-40B4-BE49-F238E27FC236}">
                <a16:creationId xmlns:a16="http://schemas.microsoft.com/office/drawing/2014/main" id="{76169884-6C4D-C17B-14F1-EDADC664A22A}"/>
              </a:ext>
            </a:extLst>
          </p:cNvPr>
          <p:cNvSpPr txBox="1"/>
          <p:nvPr/>
        </p:nvSpPr>
        <p:spPr>
          <a:xfrm>
            <a:off x="7702065" y="4070350"/>
            <a:ext cx="2857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80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42</a:t>
            </a:r>
            <a:r>
              <a:rPr lang="es-ES" sz="18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.3%</a:t>
            </a:r>
            <a:r>
              <a:rPr lang="es-ES" sz="18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 efectividad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8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219 personas contestaron</a:t>
            </a:r>
            <a:endParaRPr sz="18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800" i="0" u="none" strike="noStrike" cap="none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SI al SMS enviado</a:t>
            </a:r>
            <a:endParaRPr sz="1800" i="0" u="none" strike="noStrike" cap="none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654;p50">
            <a:extLst>
              <a:ext uri="{FF2B5EF4-FFF2-40B4-BE49-F238E27FC236}">
                <a16:creationId xmlns:a16="http://schemas.microsoft.com/office/drawing/2014/main" id="{C564AFAC-6E70-551D-B60A-B931FD0763AC}"/>
              </a:ext>
            </a:extLst>
          </p:cNvPr>
          <p:cNvSpPr txBox="1"/>
          <p:nvPr/>
        </p:nvSpPr>
        <p:spPr>
          <a:xfrm>
            <a:off x="4408967" y="3052395"/>
            <a:ext cx="234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TOTAL </a:t>
            </a:r>
            <a:endParaRPr sz="2000" i="0" u="none" strike="noStrike" cap="none">
              <a:solidFill>
                <a:srgbClr val="3641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>
                <a:solidFill>
                  <a:srgbClr val="EE2A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1,352</a:t>
            </a:r>
            <a:endParaRPr sz="2000" i="0" u="none" strike="noStrike" cap="none">
              <a:solidFill>
                <a:srgbClr val="EE2A4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solicitudes</a:t>
            </a:r>
            <a:endParaRPr sz="2000" i="0" u="none" strike="noStrike" cap="none">
              <a:solidFill>
                <a:srgbClr val="3641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9" name="Google Shape;657;p50">
            <a:extLst>
              <a:ext uri="{FF2B5EF4-FFF2-40B4-BE49-F238E27FC236}">
                <a16:creationId xmlns:a16="http://schemas.microsoft.com/office/drawing/2014/main" id="{695547AE-AB4F-0F7E-8D5A-A2480E33A532}"/>
              </a:ext>
            </a:extLst>
          </p:cNvPr>
          <p:cNvCxnSpPr/>
          <p:nvPr/>
        </p:nvCxnSpPr>
        <p:spPr>
          <a:xfrm>
            <a:off x="3697417" y="2315736"/>
            <a:ext cx="753900" cy="439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EE2A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658;p50">
            <a:extLst>
              <a:ext uri="{FF2B5EF4-FFF2-40B4-BE49-F238E27FC236}">
                <a16:creationId xmlns:a16="http://schemas.microsoft.com/office/drawing/2014/main" id="{2B42F016-3262-80C9-2CFE-85E3D71C9ECA}"/>
              </a:ext>
            </a:extLst>
          </p:cNvPr>
          <p:cNvCxnSpPr/>
          <p:nvPr/>
        </p:nvCxnSpPr>
        <p:spPr>
          <a:xfrm>
            <a:off x="6817724" y="4274838"/>
            <a:ext cx="753900" cy="439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EE2A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659;p50">
            <a:extLst>
              <a:ext uri="{FF2B5EF4-FFF2-40B4-BE49-F238E27FC236}">
                <a16:creationId xmlns:a16="http://schemas.microsoft.com/office/drawing/2014/main" id="{0426A67F-C3C7-A505-A713-9B93000C80C6}"/>
              </a:ext>
            </a:extLst>
          </p:cNvPr>
          <p:cNvCxnSpPr/>
          <p:nvPr/>
        </p:nvCxnSpPr>
        <p:spPr>
          <a:xfrm flipH="1">
            <a:off x="6879042" y="2310441"/>
            <a:ext cx="649500" cy="532800"/>
          </a:xfrm>
          <a:prstGeom prst="bentConnector3">
            <a:avLst>
              <a:gd name="adj1" fmla="val 50010"/>
            </a:avLst>
          </a:prstGeom>
          <a:noFill/>
          <a:ln w="28575" cap="flat" cmpd="sng">
            <a:solidFill>
              <a:srgbClr val="EE2A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660;p50">
            <a:extLst>
              <a:ext uri="{FF2B5EF4-FFF2-40B4-BE49-F238E27FC236}">
                <a16:creationId xmlns:a16="http://schemas.microsoft.com/office/drawing/2014/main" id="{F34EBEB3-5933-D7ED-9B38-8EE1F80281AD}"/>
              </a:ext>
            </a:extLst>
          </p:cNvPr>
          <p:cNvCxnSpPr/>
          <p:nvPr/>
        </p:nvCxnSpPr>
        <p:spPr>
          <a:xfrm flipH="1">
            <a:off x="3658263" y="4257764"/>
            <a:ext cx="798000" cy="373200"/>
          </a:xfrm>
          <a:prstGeom prst="bentConnector3">
            <a:avLst>
              <a:gd name="adj1" fmla="val 49991"/>
            </a:avLst>
          </a:prstGeom>
          <a:noFill/>
          <a:ln w="28575" cap="flat" cmpd="sng">
            <a:solidFill>
              <a:srgbClr val="EE2A4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Google Shape;661;p50">
            <a:extLst>
              <a:ext uri="{FF2B5EF4-FFF2-40B4-BE49-F238E27FC236}">
                <a16:creationId xmlns:a16="http://schemas.microsoft.com/office/drawing/2014/main" id="{36EF5944-17B8-F2F9-408A-DE3D3E761F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63856">
            <a:off x="7991678" y="426675"/>
            <a:ext cx="251418" cy="2332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2;p50">
            <a:extLst>
              <a:ext uri="{FF2B5EF4-FFF2-40B4-BE49-F238E27FC236}">
                <a16:creationId xmlns:a16="http://schemas.microsoft.com/office/drawing/2014/main" id="{8F42C126-AB6E-75AD-F178-A60AAF9F7E81}"/>
              </a:ext>
            </a:extLst>
          </p:cNvPr>
          <p:cNvSpPr txBox="1"/>
          <p:nvPr/>
        </p:nvSpPr>
        <p:spPr>
          <a:xfrm>
            <a:off x="3280664" y="523350"/>
            <a:ext cx="5034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7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Resultados de la solución</a:t>
            </a:r>
            <a:endParaRPr sz="2700" i="0" u="none" strike="noStrike" cap="none">
              <a:solidFill>
                <a:srgbClr val="3641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442857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67;p40">
            <a:extLst>
              <a:ext uri="{FF2B5EF4-FFF2-40B4-BE49-F238E27FC236}">
                <a16:creationId xmlns:a16="http://schemas.microsoft.com/office/drawing/2014/main" id="{002A8316-EF92-2F24-CD96-324DE33B399E}"/>
              </a:ext>
            </a:extLst>
          </p:cNvPr>
          <p:cNvSpPr txBox="1"/>
          <p:nvPr/>
        </p:nvSpPr>
        <p:spPr>
          <a:xfrm>
            <a:off x="2165693" y="1823425"/>
            <a:ext cx="7838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000" i="0" u="none" strike="noStrike" cap="none" dirty="0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Cliente</a:t>
            </a:r>
            <a:endParaRPr sz="2000" i="0" u="none" strike="noStrike" cap="none" dirty="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000" dirty="0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Caja de Compensación en Colombia</a:t>
            </a:r>
            <a:endParaRPr sz="2000" i="0" u="none" strike="noStrike" cap="none" dirty="0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" name="Google Shape;668;p40">
            <a:extLst>
              <a:ext uri="{FF2B5EF4-FFF2-40B4-BE49-F238E27FC236}">
                <a16:creationId xmlns:a16="http://schemas.microsoft.com/office/drawing/2014/main" id="{553CFFB1-3528-5E08-3220-2C97CB6C541B}"/>
              </a:ext>
            </a:extLst>
          </p:cNvPr>
          <p:cNvCxnSpPr/>
          <p:nvPr/>
        </p:nvCxnSpPr>
        <p:spPr>
          <a:xfrm>
            <a:off x="3074850" y="2985089"/>
            <a:ext cx="6042300" cy="0"/>
          </a:xfrm>
          <a:prstGeom prst="straightConnector1">
            <a:avLst/>
          </a:prstGeom>
          <a:noFill/>
          <a:ln w="28575" cap="flat" cmpd="sng">
            <a:solidFill>
              <a:srgbClr val="EE2A4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669;p40">
            <a:extLst>
              <a:ext uri="{FF2B5EF4-FFF2-40B4-BE49-F238E27FC236}">
                <a16:creationId xmlns:a16="http://schemas.microsoft.com/office/drawing/2014/main" id="{C79A9C05-E663-5EA6-76FE-CBF9C29CD7CB}"/>
              </a:ext>
            </a:extLst>
          </p:cNvPr>
          <p:cNvCxnSpPr/>
          <p:nvPr/>
        </p:nvCxnSpPr>
        <p:spPr>
          <a:xfrm>
            <a:off x="3074850" y="4461770"/>
            <a:ext cx="6042300" cy="0"/>
          </a:xfrm>
          <a:prstGeom prst="straightConnector1">
            <a:avLst/>
          </a:prstGeom>
          <a:noFill/>
          <a:ln w="28575" cap="flat" cmpd="sng">
            <a:solidFill>
              <a:srgbClr val="EE2A4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670;p40">
            <a:extLst>
              <a:ext uri="{FF2B5EF4-FFF2-40B4-BE49-F238E27FC236}">
                <a16:creationId xmlns:a16="http://schemas.microsoft.com/office/drawing/2014/main" id="{8C7D80AE-7EC0-9ED4-8332-2762405C0D41}"/>
              </a:ext>
            </a:extLst>
          </p:cNvPr>
          <p:cNvSpPr txBox="1"/>
          <p:nvPr/>
        </p:nvSpPr>
        <p:spPr>
          <a:xfrm>
            <a:off x="2187907" y="4661750"/>
            <a:ext cx="7838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Objetivo</a:t>
            </a:r>
            <a:endParaRPr sz="20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Incrementar la contactabilidad al hacer una limpieza y actualización de la base de datos.</a:t>
            </a:r>
            <a:endParaRPr sz="20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671;p40">
            <a:extLst>
              <a:ext uri="{FF2B5EF4-FFF2-40B4-BE49-F238E27FC236}">
                <a16:creationId xmlns:a16="http://schemas.microsoft.com/office/drawing/2014/main" id="{5615BED3-FBFC-F12B-FEDB-38845EFCF6F4}"/>
              </a:ext>
            </a:extLst>
          </p:cNvPr>
          <p:cNvSpPr txBox="1"/>
          <p:nvPr/>
        </p:nvSpPr>
        <p:spPr>
          <a:xfrm>
            <a:off x="3432780" y="3247750"/>
            <a:ext cx="5304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Tecnologías Usadas</a:t>
            </a:r>
            <a:endParaRPr sz="2000" i="0" u="none" strike="noStrike" cap="none">
              <a:solidFill>
                <a:srgbClr val="3842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SMS, Voz, Email</a:t>
            </a:r>
            <a:endParaRPr sz="2000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672;p40">
            <a:extLst>
              <a:ext uri="{FF2B5EF4-FFF2-40B4-BE49-F238E27FC236}">
                <a16:creationId xmlns:a16="http://schemas.microsoft.com/office/drawing/2014/main" id="{AEC249FB-15C2-EB22-75FE-8B0B4AA20F73}"/>
              </a:ext>
            </a:extLst>
          </p:cNvPr>
          <p:cNvSpPr txBox="1"/>
          <p:nvPr/>
        </p:nvSpPr>
        <p:spPr>
          <a:xfrm>
            <a:off x="4624350" y="505525"/>
            <a:ext cx="2921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152"/>
              </a:buClr>
              <a:buSzPts val="4000"/>
              <a:buFont typeface="Arial"/>
              <a:buNone/>
            </a:pPr>
            <a:r>
              <a:rPr lang="es-ES" sz="2700" i="0" u="none" strike="noStrike" cap="none" dirty="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Caso #6</a:t>
            </a:r>
            <a:r>
              <a:rPr lang="es-ES" sz="2700" dirty="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: C</a:t>
            </a:r>
            <a:r>
              <a:rPr lang="es-ES" sz="2700" i="0" u="none" strike="noStrike" cap="none" dirty="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aja</a:t>
            </a:r>
            <a:endParaRPr sz="2700" i="0" u="none" strike="noStrike" cap="none" dirty="0">
              <a:solidFill>
                <a:srgbClr val="3641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677;p40">
            <a:extLst>
              <a:ext uri="{FF2B5EF4-FFF2-40B4-BE49-F238E27FC236}">
                <a16:creationId xmlns:a16="http://schemas.microsoft.com/office/drawing/2014/main" id="{B439641D-9AD8-97CA-99F8-1E629B69E85B}"/>
              </a:ext>
            </a:extLst>
          </p:cNvPr>
          <p:cNvSpPr/>
          <p:nvPr/>
        </p:nvSpPr>
        <p:spPr>
          <a:xfrm>
            <a:off x="7473651" y="6154950"/>
            <a:ext cx="4695300" cy="461700"/>
          </a:xfrm>
          <a:prstGeom prst="rect">
            <a:avLst/>
          </a:prstGeom>
          <a:solidFill>
            <a:srgbClr val="55C4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678;p40">
            <a:extLst>
              <a:ext uri="{FF2B5EF4-FFF2-40B4-BE49-F238E27FC236}">
                <a16:creationId xmlns:a16="http://schemas.microsoft.com/office/drawing/2014/main" id="{66F7C1A2-F757-A0B6-7AA7-90C0CE3D92CB}"/>
              </a:ext>
            </a:extLst>
          </p:cNvPr>
          <p:cNvSpPr txBox="1"/>
          <p:nvPr/>
        </p:nvSpPr>
        <p:spPr>
          <a:xfrm>
            <a:off x="7699721" y="6154907"/>
            <a:ext cx="4458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10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Automatización de campañas</a:t>
            </a:r>
            <a:endParaRPr sz="210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423780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83;p52">
            <a:extLst>
              <a:ext uri="{FF2B5EF4-FFF2-40B4-BE49-F238E27FC236}">
                <a16:creationId xmlns:a16="http://schemas.microsoft.com/office/drawing/2014/main" id="{E8BDB0CF-9F7B-4346-20A5-5FEB79F1A869}"/>
              </a:ext>
            </a:extLst>
          </p:cNvPr>
          <p:cNvSpPr/>
          <p:nvPr/>
        </p:nvSpPr>
        <p:spPr>
          <a:xfrm>
            <a:off x="6311900" y="2949409"/>
            <a:ext cx="501650" cy="2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88;p52">
            <a:extLst>
              <a:ext uri="{FF2B5EF4-FFF2-40B4-BE49-F238E27FC236}">
                <a16:creationId xmlns:a16="http://schemas.microsoft.com/office/drawing/2014/main" id="{47E4D18B-81CE-50DB-F736-5085BABD3079}"/>
              </a:ext>
            </a:extLst>
          </p:cNvPr>
          <p:cNvSpPr/>
          <p:nvPr/>
        </p:nvSpPr>
        <p:spPr>
          <a:xfrm>
            <a:off x="2599881" y="635277"/>
            <a:ext cx="69897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3333"/>
              <a:buFont typeface="Arial"/>
              <a:buNone/>
            </a:pPr>
            <a:r>
              <a:rPr lang="es-ES" sz="2700" i="0" u="none" strike="noStrike" cap="none" dirty="0">
                <a:solidFill>
                  <a:srgbClr val="3848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Flujo de automatización de campaña</a:t>
            </a:r>
            <a:endParaRPr sz="2700" i="0" u="none" strike="noStrike" cap="none" dirty="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" name="Google Shape;689;p5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BCB541D6-DB9E-1848-9595-355ED8903F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564" r="1115" b="954"/>
          <a:stretch/>
        </p:blipFill>
        <p:spPr>
          <a:xfrm>
            <a:off x="1822018" y="1516866"/>
            <a:ext cx="8547963" cy="3296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651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95;g129836f5314_0_131">
            <a:extLst>
              <a:ext uri="{FF2B5EF4-FFF2-40B4-BE49-F238E27FC236}">
                <a16:creationId xmlns:a16="http://schemas.microsoft.com/office/drawing/2014/main" id="{2C345CDD-92AE-E1CE-49CD-CB6D9815E12B}"/>
              </a:ext>
            </a:extLst>
          </p:cNvPr>
          <p:cNvSpPr/>
          <p:nvPr/>
        </p:nvSpPr>
        <p:spPr>
          <a:xfrm>
            <a:off x="6311900" y="2949409"/>
            <a:ext cx="501600" cy="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00;g129836f5314_0_131">
            <a:extLst>
              <a:ext uri="{FF2B5EF4-FFF2-40B4-BE49-F238E27FC236}">
                <a16:creationId xmlns:a16="http://schemas.microsoft.com/office/drawing/2014/main" id="{8F25B2DE-0ED9-9203-5CBF-3DAE2B46EA09}"/>
              </a:ext>
            </a:extLst>
          </p:cNvPr>
          <p:cNvSpPr/>
          <p:nvPr/>
        </p:nvSpPr>
        <p:spPr>
          <a:xfrm>
            <a:off x="2143026" y="254807"/>
            <a:ext cx="7364624" cy="7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152"/>
              </a:buClr>
              <a:buSzPts val="4000"/>
              <a:buFont typeface="Arial"/>
              <a:buNone/>
            </a:pPr>
            <a:r>
              <a:rPr lang="es-ES" sz="2700" dirty="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Reportes</a:t>
            </a:r>
            <a:r>
              <a:rPr lang="es-ES" sz="2700" dirty="0">
                <a:solidFill>
                  <a:srgbClr val="3848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con acciones por canal y mapa de calor</a:t>
            </a:r>
            <a:endParaRPr sz="2700" i="0" u="none" strike="noStrike" cap="none" dirty="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" name="Google Shape;701;g129836f5314_0_131">
            <a:extLst>
              <a:ext uri="{FF2B5EF4-FFF2-40B4-BE49-F238E27FC236}">
                <a16:creationId xmlns:a16="http://schemas.microsoft.com/office/drawing/2014/main" id="{00CC57B8-A58B-44C8-5911-B46DDF7CDC6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0765" y="1259623"/>
            <a:ext cx="5369146" cy="5381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249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95;g129836f5314_0_131">
            <a:extLst>
              <a:ext uri="{FF2B5EF4-FFF2-40B4-BE49-F238E27FC236}">
                <a16:creationId xmlns:a16="http://schemas.microsoft.com/office/drawing/2014/main" id="{2C345CDD-92AE-E1CE-49CD-CB6D9815E12B}"/>
              </a:ext>
            </a:extLst>
          </p:cNvPr>
          <p:cNvSpPr/>
          <p:nvPr/>
        </p:nvSpPr>
        <p:spPr>
          <a:xfrm>
            <a:off x="6311900" y="2949409"/>
            <a:ext cx="501600" cy="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711;p53">
            <a:extLst>
              <a:ext uri="{FF2B5EF4-FFF2-40B4-BE49-F238E27FC236}">
                <a16:creationId xmlns:a16="http://schemas.microsoft.com/office/drawing/2014/main" id="{B2BD4AC0-9F48-7980-4287-4118F838E4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4762" y="1954039"/>
            <a:ext cx="1819106" cy="99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2;p53">
            <a:extLst>
              <a:ext uri="{FF2B5EF4-FFF2-40B4-BE49-F238E27FC236}">
                <a16:creationId xmlns:a16="http://schemas.microsoft.com/office/drawing/2014/main" id="{FE528467-BC26-7939-C980-829FEC6497E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3198" y="1954039"/>
            <a:ext cx="1819106" cy="99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13;p53">
            <a:extLst>
              <a:ext uri="{FF2B5EF4-FFF2-40B4-BE49-F238E27FC236}">
                <a16:creationId xmlns:a16="http://schemas.microsoft.com/office/drawing/2014/main" id="{1181C2BF-B884-2B8E-8877-65660F6D929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2431" y="1954039"/>
            <a:ext cx="1819106" cy="99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14;p53">
            <a:extLst>
              <a:ext uri="{FF2B5EF4-FFF2-40B4-BE49-F238E27FC236}">
                <a16:creationId xmlns:a16="http://schemas.microsoft.com/office/drawing/2014/main" id="{A7284281-6A06-6DE0-296B-5B300CDADCC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04762" y="3327728"/>
            <a:ext cx="1819106" cy="99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15;p53">
            <a:extLst>
              <a:ext uri="{FF2B5EF4-FFF2-40B4-BE49-F238E27FC236}">
                <a16:creationId xmlns:a16="http://schemas.microsoft.com/office/drawing/2014/main" id="{3C642678-01B7-EA2D-344C-003C54E7010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03198" y="3327728"/>
            <a:ext cx="1819106" cy="99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16;p53">
            <a:extLst>
              <a:ext uri="{FF2B5EF4-FFF2-40B4-BE49-F238E27FC236}">
                <a16:creationId xmlns:a16="http://schemas.microsoft.com/office/drawing/2014/main" id="{A7989F20-9489-6760-1BDA-28E1D1C17CC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72431" y="3327728"/>
            <a:ext cx="1819106" cy="99536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17;p53">
            <a:extLst>
              <a:ext uri="{FF2B5EF4-FFF2-40B4-BE49-F238E27FC236}">
                <a16:creationId xmlns:a16="http://schemas.microsoft.com/office/drawing/2014/main" id="{51B020F5-8518-C72B-AD8F-EAD699876F33}"/>
              </a:ext>
            </a:extLst>
          </p:cNvPr>
          <p:cNvSpPr/>
          <p:nvPr/>
        </p:nvSpPr>
        <p:spPr>
          <a:xfrm>
            <a:off x="3808650" y="723849"/>
            <a:ext cx="457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3333"/>
              <a:buFont typeface="Arial"/>
              <a:buNone/>
            </a:pPr>
            <a:r>
              <a:rPr lang="es-ES" sz="2500" i="0" u="none" strike="noStrike" cap="none" dirty="0">
                <a:solidFill>
                  <a:srgbClr val="3848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Tendencias en </a:t>
            </a:r>
            <a:r>
              <a:rPr lang="es-ES" sz="2500" i="0" u="none" strike="noStrike" cap="none" dirty="0" err="1">
                <a:solidFill>
                  <a:srgbClr val="3848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CPaaS</a:t>
            </a:r>
            <a:endParaRPr sz="2500" i="0" u="none" strike="noStrike" cap="none" dirty="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3" name="Google Shape;718;p53">
            <a:extLst>
              <a:ext uri="{FF2B5EF4-FFF2-40B4-BE49-F238E27FC236}">
                <a16:creationId xmlns:a16="http://schemas.microsoft.com/office/drawing/2014/main" id="{C6AED1CC-2CBF-143A-F893-A9B77E507EF4}"/>
              </a:ext>
            </a:extLst>
          </p:cNvPr>
          <p:cNvCxnSpPr/>
          <p:nvPr/>
        </p:nvCxnSpPr>
        <p:spPr>
          <a:xfrm>
            <a:off x="3690643" y="1353785"/>
            <a:ext cx="4715100" cy="0"/>
          </a:xfrm>
          <a:prstGeom prst="straightConnector1">
            <a:avLst/>
          </a:prstGeom>
          <a:noFill/>
          <a:ln w="28575" cap="flat" cmpd="sng">
            <a:solidFill>
              <a:srgbClr val="EE2A4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719;p53">
            <a:extLst>
              <a:ext uri="{FF2B5EF4-FFF2-40B4-BE49-F238E27FC236}">
                <a16:creationId xmlns:a16="http://schemas.microsoft.com/office/drawing/2014/main" id="{CDF61DF9-938D-A0F5-EAF2-B8BDD5EB346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68556" y="4555754"/>
            <a:ext cx="8254430" cy="948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82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52;p2">
            <a:extLst>
              <a:ext uri="{FF2B5EF4-FFF2-40B4-BE49-F238E27FC236}">
                <a16:creationId xmlns:a16="http://schemas.microsoft.com/office/drawing/2014/main" id="{EDE3FB0C-469F-98A8-6309-F5272E7F07A0}"/>
              </a:ext>
            </a:extLst>
          </p:cNvPr>
          <p:cNvSpPr txBox="1"/>
          <p:nvPr/>
        </p:nvSpPr>
        <p:spPr>
          <a:xfrm>
            <a:off x="1303875" y="3276600"/>
            <a:ext cx="2986500" cy="14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endParaRPr sz="1800">
              <a:solidFill>
                <a:srgbClr val="3848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sz="1800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Verify SMS</a:t>
            </a:r>
            <a:endParaRPr sz="1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sz="1800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Verify Calls</a:t>
            </a:r>
            <a:endParaRPr sz="1800" i="0" u="none" strike="noStrike" cap="none">
              <a:solidFill>
                <a:srgbClr val="3848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sz="1800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Business Messages</a:t>
            </a:r>
            <a:endParaRPr sz="1800" i="0" u="none" strike="noStrike" cap="none">
              <a:solidFill>
                <a:srgbClr val="3848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sz="1800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RCS Business Messaging</a:t>
            </a:r>
            <a:endParaRPr sz="1800" i="0" u="none" strike="noStrike" cap="none">
              <a:solidFill>
                <a:srgbClr val="3848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53;p2">
            <a:extLst>
              <a:ext uri="{FF2B5EF4-FFF2-40B4-BE49-F238E27FC236}">
                <a16:creationId xmlns:a16="http://schemas.microsoft.com/office/drawing/2014/main" id="{C55C21B5-314A-39FB-B0A2-306399D53723}"/>
              </a:ext>
            </a:extLst>
          </p:cNvPr>
          <p:cNvSpPr txBox="1"/>
          <p:nvPr/>
        </p:nvSpPr>
        <p:spPr>
          <a:xfrm>
            <a:off x="1917675" y="547480"/>
            <a:ext cx="23727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700" i="0" u="none" strike="noStrike" cap="none" dirty="0">
                <a:solidFill>
                  <a:srgbClr val="EE2A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Nuestros </a:t>
            </a:r>
            <a:r>
              <a:rPr lang="es-ES" sz="1700" i="0" u="none" strike="noStrike" cap="none" dirty="0" err="1">
                <a:solidFill>
                  <a:srgbClr val="EE2A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Partners</a:t>
            </a:r>
            <a:r>
              <a:rPr lang="es-ES" sz="1700" i="0" u="none" strike="noStrike" cap="none" dirty="0">
                <a:solidFill>
                  <a:srgbClr val="EE2A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sz="1700" i="0" u="none" strike="noStrike" cap="none" dirty="0">
              <a:solidFill>
                <a:srgbClr val="EE2A4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154;p2">
            <a:extLst>
              <a:ext uri="{FF2B5EF4-FFF2-40B4-BE49-F238E27FC236}">
                <a16:creationId xmlns:a16="http://schemas.microsoft.com/office/drawing/2014/main" id="{E766EBF7-7CDD-26EE-D8D9-AD75628C3924}"/>
              </a:ext>
            </a:extLst>
          </p:cNvPr>
          <p:cNvSpPr txBox="1"/>
          <p:nvPr/>
        </p:nvSpPr>
        <p:spPr>
          <a:xfrm>
            <a:off x="4713817" y="3234267"/>
            <a:ext cx="2986616" cy="41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sz="1800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WhatsApp Business API</a:t>
            </a:r>
            <a:endParaRPr sz="1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55;p2">
            <a:extLst>
              <a:ext uri="{FF2B5EF4-FFF2-40B4-BE49-F238E27FC236}">
                <a16:creationId xmlns:a16="http://schemas.microsoft.com/office/drawing/2014/main" id="{B2148FA2-6069-8094-E830-1E1A7667C62C}"/>
              </a:ext>
            </a:extLst>
          </p:cNvPr>
          <p:cNvSpPr txBox="1"/>
          <p:nvPr/>
        </p:nvSpPr>
        <p:spPr>
          <a:xfrm>
            <a:off x="8424334" y="3234267"/>
            <a:ext cx="2986617" cy="41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endParaRPr sz="1800">
              <a:solidFill>
                <a:srgbClr val="3848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sz="1800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Apple </a:t>
            </a:r>
            <a:r>
              <a:rPr lang="es-ES" sz="1800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Messages for Business</a:t>
            </a:r>
            <a:endParaRPr sz="1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156;p2" descr="GOOGLE.jpg">
            <a:extLst>
              <a:ext uri="{FF2B5EF4-FFF2-40B4-BE49-F238E27FC236}">
                <a16:creationId xmlns:a16="http://schemas.microsoft.com/office/drawing/2014/main" id="{50FC4AEC-D9BC-6D78-43F2-2AF25D1FB3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3867" y="2410885"/>
            <a:ext cx="2372784" cy="86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7;p2" descr="FACE.jpg">
            <a:extLst>
              <a:ext uri="{FF2B5EF4-FFF2-40B4-BE49-F238E27FC236}">
                <a16:creationId xmlns:a16="http://schemas.microsoft.com/office/drawing/2014/main" id="{2F2880A7-1379-2031-36EF-89CCD9DE65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3818" y="2413001"/>
            <a:ext cx="3050116" cy="78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8;p2" descr="APPLE.jpg">
            <a:extLst>
              <a:ext uri="{FF2B5EF4-FFF2-40B4-BE49-F238E27FC236}">
                <a16:creationId xmlns:a16="http://schemas.microsoft.com/office/drawing/2014/main" id="{C91AF2BA-95B7-8679-2D8B-AA98B1EC11D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19837" y="2282243"/>
            <a:ext cx="2641600" cy="10181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59;p2">
            <a:extLst>
              <a:ext uri="{FF2B5EF4-FFF2-40B4-BE49-F238E27FC236}">
                <a16:creationId xmlns:a16="http://schemas.microsoft.com/office/drawing/2014/main" id="{ED5D1A34-6018-7DF7-9160-4296E010BB66}"/>
              </a:ext>
            </a:extLst>
          </p:cNvPr>
          <p:cNvSpPr txBox="1"/>
          <p:nvPr/>
        </p:nvSpPr>
        <p:spPr>
          <a:xfrm>
            <a:off x="2210025" y="1053825"/>
            <a:ext cx="1788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sz="1500" i="0" u="none" strike="noStrike" cap="none" dirty="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</a:rPr>
              <a:t>Certificaciones</a:t>
            </a:r>
            <a:endParaRPr sz="1500" i="0" u="none" strike="noStrike" cap="none" dirty="0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" name="Google Shape;160;p2">
            <a:extLst>
              <a:ext uri="{FF2B5EF4-FFF2-40B4-BE49-F238E27FC236}">
                <a16:creationId xmlns:a16="http://schemas.microsoft.com/office/drawing/2014/main" id="{E581D807-86A4-88DD-EDBD-B4078ABC1947}"/>
              </a:ext>
            </a:extLst>
          </p:cNvPr>
          <p:cNvCxnSpPr>
            <a:cxnSpLocks/>
          </p:cNvCxnSpPr>
          <p:nvPr/>
        </p:nvCxnSpPr>
        <p:spPr>
          <a:xfrm flipH="1" flipV="1">
            <a:off x="4192771" y="2791301"/>
            <a:ext cx="1642" cy="1901899"/>
          </a:xfrm>
          <a:prstGeom prst="straightConnector1">
            <a:avLst/>
          </a:prstGeom>
          <a:noFill/>
          <a:ln w="28575" cap="flat" cmpd="sng">
            <a:solidFill>
              <a:schemeClr val="tx2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60;p2">
            <a:extLst>
              <a:ext uri="{FF2B5EF4-FFF2-40B4-BE49-F238E27FC236}">
                <a16:creationId xmlns:a16="http://schemas.microsoft.com/office/drawing/2014/main" id="{1242F98B-6FC6-EC02-34E6-3CC3E608C9F1}"/>
              </a:ext>
            </a:extLst>
          </p:cNvPr>
          <p:cNvCxnSpPr>
            <a:cxnSpLocks/>
          </p:cNvCxnSpPr>
          <p:nvPr/>
        </p:nvCxnSpPr>
        <p:spPr>
          <a:xfrm flipH="1" flipV="1">
            <a:off x="8007003" y="2804584"/>
            <a:ext cx="1642" cy="1901899"/>
          </a:xfrm>
          <a:prstGeom prst="straightConnector1">
            <a:avLst/>
          </a:prstGeom>
          <a:noFill/>
          <a:ln w="28575" cap="flat" cmpd="sng">
            <a:solidFill>
              <a:schemeClr val="tx2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3232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95;g129836f5314_0_131">
            <a:extLst>
              <a:ext uri="{FF2B5EF4-FFF2-40B4-BE49-F238E27FC236}">
                <a16:creationId xmlns:a16="http://schemas.microsoft.com/office/drawing/2014/main" id="{2C345CDD-92AE-E1CE-49CD-CB6D9815E12B}"/>
              </a:ext>
            </a:extLst>
          </p:cNvPr>
          <p:cNvSpPr/>
          <p:nvPr/>
        </p:nvSpPr>
        <p:spPr>
          <a:xfrm>
            <a:off x="6311900" y="2949409"/>
            <a:ext cx="501600" cy="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731;p22">
            <a:extLst>
              <a:ext uri="{FF2B5EF4-FFF2-40B4-BE49-F238E27FC236}">
                <a16:creationId xmlns:a16="http://schemas.microsoft.com/office/drawing/2014/main" id="{99529FA3-BA41-060E-77ED-5144399BDB1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612" y="2417759"/>
            <a:ext cx="2446550" cy="24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17;p53">
            <a:extLst>
              <a:ext uri="{FF2B5EF4-FFF2-40B4-BE49-F238E27FC236}">
                <a16:creationId xmlns:a16="http://schemas.microsoft.com/office/drawing/2014/main" id="{4757D6CF-1C00-6CD3-9E3E-3747D75D39AB}"/>
              </a:ext>
            </a:extLst>
          </p:cNvPr>
          <p:cNvSpPr/>
          <p:nvPr/>
        </p:nvSpPr>
        <p:spPr>
          <a:xfrm>
            <a:off x="2951569" y="1062343"/>
            <a:ext cx="5560637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3333"/>
              <a:buFont typeface="Arial"/>
              <a:buNone/>
            </a:pPr>
            <a:r>
              <a:rPr lang="es-ES" sz="2500" i="0" u="none" strike="noStrike" cap="none" dirty="0">
                <a:solidFill>
                  <a:srgbClr val="3848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¿Te gustaría una asesoría personalizada?</a:t>
            </a:r>
            <a:endParaRPr sz="2500" i="0" u="none" strike="noStrike" cap="none" dirty="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500949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95;g129836f5314_0_131">
            <a:extLst>
              <a:ext uri="{FF2B5EF4-FFF2-40B4-BE49-F238E27FC236}">
                <a16:creationId xmlns:a16="http://schemas.microsoft.com/office/drawing/2014/main" id="{2C345CDD-92AE-E1CE-49CD-CB6D9815E12B}"/>
              </a:ext>
            </a:extLst>
          </p:cNvPr>
          <p:cNvSpPr/>
          <p:nvPr/>
        </p:nvSpPr>
        <p:spPr>
          <a:xfrm>
            <a:off x="6311900" y="2949409"/>
            <a:ext cx="501600" cy="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17;p53">
            <a:extLst>
              <a:ext uri="{FF2B5EF4-FFF2-40B4-BE49-F238E27FC236}">
                <a16:creationId xmlns:a16="http://schemas.microsoft.com/office/drawing/2014/main" id="{D52D3554-0C66-13F0-CAE4-796C1CDE2031}"/>
              </a:ext>
            </a:extLst>
          </p:cNvPr>
          <p:cNvSpPr/>
          <p:nvPr/>
        </p:nvSpPr>
        <p:spPr>
          <a:xfrm>
            <a:off x="3450841" y="2657209"/>
            <a:ext cx="457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3333"/>
              <a:buFont typeface="Arial"/>
              <a:buNone/>
            </a:pPr>
            <a:r>
              <a:rPr lang="es-ES" sz="7000" i="0" u="none" strike="noStrike" cap="none" dirty="0">
                <a:solidFill>
                  <a:srgbClr val="3848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GRACIAS</a:t>
            </a:r>
            <a:endParaRPr sz="7000" i="0" u="none" strike="noStrike" cap="none" dirty="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667;p40">
            <a:extLst>
              <a:ext uri="{FF2B5EF4-FFF2-40B4-BE49-F238E27FC236}">
                <a16:creationId xmlns:a16="http://schemas.microsoft.com/office/drawing/2014/main" id="{3840A6B6-5640-511F-560B-4CA31898C66F}"/>
              </a:ext>
            </a:extLst>
          </p:cNvPr>
          <p:cNvSpPr txBox="1"/>
          <p:nvPr/>
        </p:nvSpPr>
        <p:spPr>
          <a:xfrm>
            <a:off x="3917104" y="3888082"/>
            <a:ext cx="364217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000" dirty="0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Ana Cadillo </a:t>
            </a:r>
            <a:r>
              <a:rPr lang="es-ES" sz="2000" dirty="0" err="1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Hasbun</a:t>
            </a:r>
            <a:endParaRPr lang="es-ES" sz="2000" dirty="0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000" dirty="0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ana.cadillo@aldeamo.com</a:t>
            </a:r>
            <a:endParaRPr lang="es-ES" sz="2000" dirty="0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000" dirty="0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+504 9902-3120</a:t>
            </a:r>
            <a:endParaRPr sz="2000" i="0" u="none" strike="noStrike" cap="none" dirty="0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0461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/>
          <p:nvPr/>
        </p:nvSpPr>
        <p:spPr>
          <a:xfrm>
            <a:off x="4000158" y="641255"/>
            <a:ext cx="46002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3333"/>
              <a:buFont typeface="Arial"/>
              <a:buNone/>
            </a:pPr>
            <a:r>
              <a:rPr lang="es-ES" sz="2300" i="0" u="none" strike="noStrike" cap="none">
                <a:solidFill>
                  <a:srgbClr val="3848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Tu solución está aquí, diseñémosla a la medida</a:t>
            </a:r>
            <a:endParaRPr sz="23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66" name="Google Shape;166;p9" descr="GRAFICO2.png"/>
          <p:cNvPicPr preferRelativeResize="0"/>
          <p:nvPr/>
        </p:nvPicPr>
        <p:blipFill rotWithShape="1">
          <a:blip r:embed="rId3">
            <a:alphaModFix/>
          </a:blip>
          <a:srcRect t="23543" b="36855"/>
          <a:stretch/>
        </p:blipFill>
        <p:spPr>
          <a:xfrm>
            <a:off x="1837940" y="2853116"/>
            <a:ext cx="8293100" cy="168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9" descr="ICONOANIMAD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37627">
            <a:off x="11140918" y="5731727"/>
            <a:ext cx="896682" cy="855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2942"/>
            <a:ext cx="2667000" cy="22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/>
        </p:nvSpPr>
        <p:spPr>
          <a:xfrm>
            <a:off x="3281586" y="1898544"/>
            <a:ext cx="1359807" cy="60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800" i="0" u="none" strike="noStrike" cap="none">
                <a:solidFill>
                  <a:srgbClr val="DD2A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Email</a:t>
            </a:r>
            <a:endParaRPr sz="1800" i="0" u="none" strike="noStrike" cap="none">
              <a:solidFill>
                <a:srgbClr val="DD2A4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3197551" y="2366800"/>
            <a:ext cx="193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Validado</a:t>
            </a:r>
            <a:r>
              <a:rPr lang="es-ES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Georreferenciación</a:t>
            </a:r>
            <a:endParaRPr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5375797" y="1905002"/>
            <a:ext cx="1359807" cy="60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800" i="0" u="none" strike="noStrike" cap="none">
                <a:solidFill>
                  <a:srgbClr val="A42E5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RCS</a:t>
            </a:r>
            <a:endParaRPr sz="1800" i="0" u="none" strike="noStrike" cap="none">
              <a:solidFill>
                <a:srgbClr val="A42E5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5375797" y="2366807"/>
            <a:ext cx="184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Validador RCS</a:t>
            </a:r>
            <a:endParaRPr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9"/>
          <p:cNvSpPr txBox="1"/>
          <p:nvPr/>
        </p:nvSpPr>
        <p:spPr>
          <a:xfrm>
            <a:off x="7724573" y="1882984"/>
            <a:ext cx="2424109" cy="60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800" i="0" u="none" strike="noStrike" cap="none">
                <a:solidFill>
                  <a:srgbClr val="41144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Apple Business Chat</a:t>
            </a:r>
            <a:endParaRPr sz="1800" i="0" u="none" strike="noStrike" cap="none">
              <a:solidFill>
                <a:srgbClr val="41144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4" name="Google Shape;174;p9"/>
          <p:cNvSpPr txBox="1"/>
          <p:nvPr/>
        </p:nvSpPr>
        <p:spPr>
          <a:xfrm>
            <a:off x="7724575" y="2444800"/>
            <a:ext cx="286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Chatbot Inteligencia Artificial</a:t>
            </a:r>
            <a:endParaRPr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2179282" y="4525300"/>
            <a:ext cx="1359807" cy="60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800" i="0" u="none" strike="noStrike" cap="none">
                <a:solidFill>
                  <a:srgbClr val="EC1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SMS</a:t>
            </a:r>
            <a:endParaRPr sz="1800" i="0" u="none" strike="noStrike" cap="none">
              <a:solidFill>
                <a:srgbClr val="EC1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1890623" y="5053725"/>
            <a:ext cx="23640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Georreferenciación</a:t>
            </a:r>
            <a:endParaRPr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DOCS</a:t>
            </a:r>
            <a:endParaRPr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Acortador</a:t>
            </a:r>
            <a:r>
              <a:rPr lang="es-ES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URL</a:t>
            </a:r>
            <a:endParaRPr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OTP</a:t>
            </a:r>
            <a:endParaRPr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Inteligencia</a:t>
            </a:r>
            <a:r>
              <a:rPr lang="es-ES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Artificial</a:t>
            </a:r>
            <a:endParaRPr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Chatbot</a:t>
            </a:r>
            <a:endParaRPr i="0" u="none" strike="noStrike" cap="none">
              <a:solidFill>
                <a:srgbClr val="3848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DOCS Interactivos</a:t>
            </a:r>
            <a:endParaRPr i="0" u="none" strike="noStrike" cap="none">
              <a:solidFill>
                <a:srgbClr val="3848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endParaRPr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4308997" y="4507575"/>
            <a:ext cx="1359807" cy="60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800" i="0" u="none" strike="noStrike" cap="none">
                <a:solidFill>
                  <a:srgbClr val="C5385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Voz</a:t>
            </a:r>
            <a:endParaRPr sz="1800" i="0" u="none" strike="noStrike" cap="none">
              <a:solidFill>
                <a:srgbClr val="C5385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4319769" y="5053735"/>
            <a:ext cx="2176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Reconocimiento del lenguaje natural de </a:t>
            </a:r>
            <a:r>
              <a:rPr lang="es-ES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oz OTP</a:t>
            </a:r>
            <a:endParaRPr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6561101" y="4625625"/>
            <a:ext cx="20394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800" i="0" u="none" strike="noStrike" cap="none">
                <a:solidFill>
                  <a:srgbClr val="671A7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Notificaciones Push</a:t>
            </a:r>
            <a:endParaRPr sz="1800" i="0" u="none" strike="noStrike" cap="none">
              <a:solidFill>
                <a:srgbClr val="671A7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6584905" y="5252663"/>
            <a:ext cx="184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Inteligencia Artificial</a:t>
            </a:r>
            <a:endParaRPr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8717593" y="4525300"/>
            <a:ext cx="1749307" cy="60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800" i="0" u="none" strike="noStrike" cap="none">
                <a:solidFill>
                  <a:srgbClr val="003C5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WhatsApp</a:t>
            </a:r>
            <a:endParaRPr sz="1800" i="0" u="none" strike="noStrike" cap="none">
              <a:solidFill>
                <a:srgbClr val="003C5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8741869" y="5053735"/>
            <a:ext cx="1848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Inteligencia Artificial</a:t>
            </a:r>
            <a:endParaRPr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Chatbot</a:t>
            </a:r>
            <a:endParaRPr i="0" u="none" strike="noStrike" cap="none">
              <a:solidFill>
                <a:srgbClr val="3848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DOCS</a:t>
            </a:r>
            <a:endParaRPr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r>
              <a:rPr lang="es-ES" i="0" u="none" strike="noStrike" cap="none">
                <a:solidFill>
                  <a:srgbClr val="384863"/>
                </a:solidFill>
                <a:latin typeface="Montserrat"/>
                <a:ea typeface="Montserrat"/>
                <a:cs typeface="Montserrat"/>
                <a:sym typeface="Montserrat"/>
              </a:rPr>
              <a:t>DOCS Interactivos</a:t>
            </a:r>
            <a:endParaRPr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1600"/>
              <a:buFont typeface="Arial"/>
              <a:buNone/>
            </a:pPr>
            <a:endParaRPr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207963" y="197773"/>
            <a:ext cx="217590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900" b="0" i="0" u="none" strike="noStrike" cap="none">
                <a:solidFill>
                  <a:srgbClr val="303649"/>
                </a:solidFill>
                <a:latin typeface="Arial"/>
                <a:ea typeface="Arial"/>
                <a:cs typeface="Arial"/>
                <a:sym typeface="Arial"/>
              </a:rPr>
              <a:t>A    L    D    E    A    M    O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89;p10">
            <a:extLst>
              <a:ext uri="{FF2B5EF4-FFF2-40B4-BE49-F238E27FC236}">
                <a16:creationId xmlns:a16="http://schemas.microsoft.com/office/drawing/2014/main" id="{D9D87038-3116-F194-6FF7-16625AB4F9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4762" y="1954039"/>
            <a:ext cx="1819106" cy="99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90;p10">
            <a:extLst>
              <a:ext uri="{FF2B5EF4-FFF2-40B4-BE49-F238E27FC236}">
                <a16:creationId xmlns:a16="http://schemas.microsoft.com/office/drawing/2014/main" id="{B69E6A76-E15C-28A0-5F45-28646BF4C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3198" y="1954039"/>
            <a:ext cx="1819106" cy="99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1;p10">
            <a:extLst>
              <a:ext uri="{FF2B5EF4-FFF2-40B4-BE49-F238E27FC236}">
                <a16:creationId xmlns:a16="http://schemas.microsoft.com/office/drawing/2014/main" id="{5E830875-D69C-6679-6B00-2858CEBC55F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2431" y="1954039"/>
            <a:ext cx="1819106" cy="99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92;p10">
            <a:extLst>
              <a:ext uri="{FF2B5EF4-FFF2-40B4-BE49-F238E27FC236}">
                <a16:creationId xmlns:a16="http://schemas.microsoft.com/office/drawing/2014/main" id="{3074401C-2ACA-E056-6E09-9C730CBE338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04762" y="3327728"/>
            <a:ext cx="1819106" cy="99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93;p10">
            <a:extLst>
              <a:ext uri="{FF2B5EF4-FFF2-40B4-BE49-F238E27FC236}">
                <a16:creationId xmlns:a16="http://schemas.microsoft.com/office/drawing/2014/main" id="{511765FA-C72A-E6EB-39B1-DDE7E928C5A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03198" y="3327728"/>
            <a:ext cx="1819106" cy="99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4;p10">
            <a:extLst>
              <a:ext uri="{FF2B5EF4-FFF2-40B4-BE49-F238E27FC236}">
                <a16:creationId xmlns:a16="http://schemas.microsoft.com/office/drawing/2014/main" id="{B9E2C3AD-9123-8E29-511F-A46F06D99C3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72431" y="3327728"/>
            <a:ext cx="1819106" cy="9953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95;p10">
            <a:extLst>
              <a:ext uri="{FF2B5EF4-FFF2-40B4-BE49-F238E27FC236}">
                <a16:creationId xmlns:a16="http://schemas.microsoft.com/office/drawing/2014/main" id="{88C41D0F-61FE-3362-96D5-3C6CC711006A}"/>
              </a:ext>
            </a:extLst>
          </p:cNvPr>
          <p:cNvSpPr/>
          <p:nvPr/>
        </p:nvSpPr>
        <p:spPr>
          <a:xfrm>
            <a:off x="3808650" y="723849"/>
            <a:ext cx="45747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4863"/>
              </a:buClr>
              <a:buSzPts val="3333"/>
              <a:buFont typeface="Arial"/>
              <a:buNone/>
            </a:pPr>
            <a:r>
              <a:rPr lang="es-ES" sz="2500" i="0" u="none" strike="noStrike" cap="none">
                <a:solidFill>
                  <a:srgbClr val="3848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Tendencias en CPaaS</a:t>
            </a:r>
            <a:endParaRPr sz="25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0" name="Google Shape;196;p10">
            <a:extLst>
              <a:ext uri="{FF2B5EF4-FFF2-40B4-BE49-F238E27FC236}">
                <a16:creationId xmlns:a16="http://schemas.microsoft.com/office/drawing/2014/main" id="{49BE80DE-D5A9-ED11-B7A3-4F378CAECD7F}"/>
              </a:ext>
            </a:extLst>
          </p:cNvPr>
          <p:cNvCxnSpPr/>
          <p:nvPr/>
        </p:nvCxnSpPr>
        <p:spPr>
          <a:xfrm>
            <a:off x="3690643" y="1353785"/>
            <a:ext cx="4715009" cy="0"/>
          </a:xfrm>
          <a:prstGeom prst="straightConnector1">
            <a:avLst/>
          </a:prstGeom>
          <a:noFill/>
          <a:ln w="28575" cap="flat" cmpd="sng">
            <a:solidFill>
              <a:srgbClr val="EE2A4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" name="Google Shape;198;p10">
            <a:extLst>
              <a:ext uri="{FF2B5EF4-FFF2-40B4-BE49-F238E27FC236}">
                <a16:creationId xmlns:a16="http://schemas.microsoft.com/office/drawing/2014/main" id="{8B02CB1C-D852-2066-CAFF-630A1D38751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92015" y="4883533"/>
            <a:ext cx="7478927" cy="995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53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4;p4">
            <a:extLst>
              <a:ext uri="{FF2B5EF4-FFF2-40B4-BE49-F238E27FC236}">
                <a16:creationId xmlns:a16="http://schemas.microsoft.com/office/drawing/2014/main" id="{B3782C52-D0B6-4C3F-E5FE-B044BFA24926}"/>
              </a:ext>
            </a:extLst>
          </p:cNvPr>
          <p:cNvSpPr txBox="1">
            <a:spLocks/>
          </p:cNvSpPr>
          <p:nvPr/>
        </p:nvSpPr>
        <p:spPr>
          <a:xfrm>
            <a:off x="4179935" y="520348"/>
            <a:ext cx="3418487" cy="92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60000"/>
            </a:pPr>
            <a:r>
              <a:rPr lang="es-ES" sz="3000" dirty="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Herramienta para recolectar ideas</a:t>
            </a:r>
          </a:p>
        </p:txBody>
      </p:sp>
      <p:sp>
        <p:nvSpPr>
          <p:cNvPr id="4" name="Google Shape;205;p4">
            <a:extLst>
              <a:ext uri="{FF2B5EF4-FFF2-40B4-BE49-F238E27FC236}">
                <a16:creationId xmlns:a16="http://schemas.microsoft.com/office/drawing/2014/main" id="{6756CE50-0BF6-B34F-4EE4-7CF4CE41C1CD}"/>
              </a:ext>
            </a:extLst>
          </p:cNvPr>
          <p:cNvSpPr txBox="1">
            <a:spLocks/>
          </p:cNvSpPr>
          <p:nvPr/>
        </p:nvSpPr>
        <p:spPr>
          <a:xfrm>
            <a:off x="4065231" y="2378271"/>
            <a:ext cx="4059000" cy="17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l">
              <a:buSzPts val="1800"/>
            </a:pPr>
            <a:r>
              <a:rPr lang="es-ES" sz="2000" u="sng" dirty="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Tendencias de comunicación</a:t>
            </a:r>
            <a:endParaRPr lang="es-ES" sz="2000" dirty="0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indent="0" algn="l">
              <a:buSzPts val="1800"/>
            </a:pPr>
            <a:endParaRPr lang="es-ES" sz="2000" dirty="0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indent="0" algn="l">
              <a:buSzPts val="1800"/>
            </a:pPr>
            <a:r>
              <a:rPr lang="es-ES" sz="2000" u="sng" dirty="0">
                <a:solidFill>
                  <a:srgbClr val="364152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Documento tendencias taller</a:t>
            </a:r>
            <a:endParaRPr lang="es-ES" sz="2000" dirty="0">
              <a:solidFill>
                <a:srgbClr val="3641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Google Shape;208;p4" descr="Forma, Círculo&#10;&#10;Descripción generada automáticamente">
            <a:extLst>
              <a:ext uri="{FF2B5EF4-FFF2-40B4-BE49-F238E27FC236}">
                <a16:creationId xmlns:a16="http://schemas.microsoft.com/office/drawing/2014/main" id="{A4316799-C8A6-59CD-E98F-4AFAAF7394B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33917" y="2450213"/>
            <a:ext cx="331314" cy="35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9;p4" descr="Forma, Círculo&#10;&#10;Descripción generada automáticamente">
            <a:extLst>
              <a:ext uri="{FF2B5EF4-FFF2-40B4-BE49-F238E27FC236}">
                <a16:creationId xmlns:a16="http://schemas.microsoft.com/office/drawing/2014/main" id="{1B72DC1D-2E3E-C355-EB54-6436E3CAD24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01260" y="3265821"/>
            <a:ext cx="331314" cy="350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57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15;g129836f5314_0_65">
            <a:extLst>
              <a:ext uri="{FF2B5EF4-FFF2-40B4-BE49-F238E27FC236}">
                <a16:creationId xmlns:a16="http://schemas.microsoft.com/office/drawing/2014/main" id="{BC9EF865-17B1-2676-1838-8165192519D2}"/>
              </a:ext>
            </a:extLst>
          </p:cNvPr>
          <p:cNvSpPr txBox="1"/>
          <p:nvPr/>
        </p:nvSpPr>
        <p:spPr>
          <a:xfrm>
            <a:off x="2105100" y="657075"/>
            <a:ext cx="79818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152"/>
              </a:buClr>
              <a:buSzPts val="4000"/>
              <a:buFont typeface="Arial"/>
              <a:buNone/>
            </a:pPr>
            <a:r>
              <a:rPr lang="es-ES" sz="2700" dirty="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Ataques de Phishing 2021</a:t>
            </a:r>
            <a:endParaRPr sz="3700" dirty="0">
              <a:solidFill>
                <a:srgbClr val="3E4B5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4" name="Google Shape;216;g129836f5314_0_65">
            <a:extLst>
              <a:ext uri="{FF2B5EF4-FFF2-40B4-BE49-F238E27FC236}">
                <a16:creationId xmlns:a16="http://schemas.microsoft.com/office/drawing/2014/main" id="{6E10A078-D1B5-879F-2E67-F9F3FA37A48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8625" y="1944425"/>
            <a:ext cx="5700675" cy="3947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7;g129836f5314_0_65">
            <a:extLst>
              <a:ext uri="{FF2B5EF4-FFF2-40B4-BE49-F238E27FC236}">
                <a16:creationId xmlns:a16="http://schemas.microsoft.com/office/drawing/2014/main" id="{58270284-16FA-8DF6-6833-6E55FD9B08D3}"/>
              </a:ext>
            </a:extLst>
          </p:cNvPr>
          <p:cNvSpPr txBox="1"/>
          <p:nvPr/>
        </p:nvSpPr>
        <p:spPr>
          <a:xfrm>
            <a:off x="7624925" y="2061125"/>
            <a:ext cx="3317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EE2A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316,747 </a:t>
            </a:r>
            <a:endParaRPr sz="1600">
              <a:solidFill>
                <a:srgbClr val="EE2A4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ataques en diciembre de 2021</a:t>
            </a:r>
            <a:endParaRPr sz="1600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218;g129836f5314_0_65">
            <a:extLst>
              <a:ext uri="{FF2B5EF4-FFF2-40B4-BE49-F238E27FC236}">
                <a16:creationId xmlns:a16="http://schemas.microsoft.com/office/drawing/2014/main" id="{81BBF6E9-5B9B-7F28-8B39-FB1553E68E22}"/>
              </a:ext>
            </a:extLst>
          </p:cNvPr>
          <p:cNvSpPr txBox="1"/>
          <p:nvPr/>
        </p:nvSpPr>
        <p:spPr>
          <a:xfrm>
            <a:off x="7624925" y="300227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EE2A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51,8 % </a:t>
            </a:r>
            <a:endParaRPr sz="1600">
              <a:solidFill>
                <a:srgbClr val="EE2A4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robo de credenciales</a:t>
            </a:r>
            <a:endParaRPr sz="1600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219;g129836f5314_0_65">
            <a:extLst>
              <a:ext uri="{FF2B5EF4-FFF2-40B4-BE49-F238E27FC236}">
                <a16:creationId xmlns:a16="http://schemas.microsoft.com/office/drawing/2014/main" id="{344DC733-FF14-2FED-FC92-354E94A6EF25}"/>
              </a:ext>
            </a:extLst>
          </p:cNvPr>
          <p:cNvSpPr txBox="1"/>
          <p:nvPr/>
        </p:nvSpPr>
        <p:spPr>
          <a:xfrm>
            <a:off x="7624925" y="3827550"/>
            <a:ext cx="357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EE2A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38,6 %</a:t>
            </a:r>
            <a:r>
              <a:rPr lang="es-ES" sz="1600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fueron ataques basados ​​en respuestas </a:t>
            </a:r>
            <a:endParaRPr sz="1600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220;g129836f5314_0_65">
            <a:extLst>
              <a:ext uri="{FF2B5EF4-FFF2-40B4-BE49-F238E27FC236}">
                <a16:creationId xmlns:a16="http://schemas.microsoft.com/office/drawing/2014/main" id="{F15BD33D-DF87-46E6-DE27-D598027C60BB}"/>
              </a:ext>
            </a:extLst>
          </p:cNvPr>
          <p:cNvSpPr txBox="1"/>
          <p:nvPr/>
        </p:nvSpPr>
        <p:spPr>
          <a:xfrm>
            <a:off x="7624925" y="491577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EE2A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9,6 %</a:t>
            </a:r>
            <a:r>
              <a:rPr lang="es-ES" sz="1600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entrega de malware</a:t>
            </a:r>
            <a:endParaRPr sz="1600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21;g129836f5314_0_65">
            <a:extLst>
              <a:ext uri="{FF2B5EF4-FFF2-40B4-BE49-F238E27FC236}">
                <a16:creationId xmlns:a16="http://schemas.microsoft.com/office/drawing/2014/main" id="{036216F0-45D8-9F72-92A2-0BD045A163FF}"/>
              </a:ext>
            </a:extLst>
          </p:cNvPr>
          <p:cNvSpPr txBox="1"/>
          <p:nvPr/>
        </p:nvSpPr>
        <p:spPr>
          <a:xfrm>
            <a:off x="1953637" y="5891850"/>
            <a:ext cx="4930649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Fuente: APWG en https://apwg.org/trendsreports/</a:t>
            </a:r>
            <a:endParaRPr sz="1000" dirty="0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0838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oogle Shape;228;p6">
            <a:extLst>
              <a:ext uri="{FF2B5EF4-FFF2-40B4-BE49-F238E27FC236}">
                <a16:creationId xmlns:a16="http://schemas.microsoft.com/office/drawing/2014/main" id="{B2A2BAE6-C0A8-3D78-DF55-3E9A6DC586AF}"/>
              </a:ext>
            </a:extLst>
          </p:cNvPr>
          <p:cNvCxnSpPr/>
          <p:nvPr/>
        </p:nvCxnSpPr>
        <p:spPr>
          <a:xfrm>
            <a:off x="3297900" y="3082814"/>
            <a:ext cx="6042300" cy="0"/>
          </a:xfrm>
          <a:prstGeom prst="straightConnector1">
            <a:avLst/>
          </a:prstGeom>
          <a:noFill/>
          <a:ln w="28575" cap="flat" cmpd="sng">
            <a:solidFill>
              <a:srgbClr val="EE2A4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229;p6">
            <a:extLst>
              <a:ext uri="{FF2B5EF4-FFF2-40B4-BE49-F238E27FC236}">
                <a16:creationId xmlns:a16="http://schemas.microsoft.com/office/drawing/2014/main" id="{C93C795B-F9E7-BF25-7B37-C61A8777285B}"/>
              </a:ext>
            </a:extLst>
          </p:cNvPr>
          <p:cNvSpPr txBox="1"/>
          <p:nvPr/>
        </p:nvSpPr>
        <p:spPr>
          <a:xfrm>
            <a:off x="2408550" y="1843500"/>
            <a:ext cx="7374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Cliente</a:t>
            </a:r>
            <a:endParaRPr sz="2000" i="0" u="none" strike="noStrike" cap="none">
              <a:solidFill>
                <a:srgbClr val="3842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Empresa Financiera con presencia en varios países</a:t>
            </a:r>
            <a:endParaRPr sz="2000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" name="Google Shape;230;p6">
            <a:extLst>
              <a:ext uri="{FF2B5EF4-FFF2-40B4-BE49-F238E27FC236}">
                <a16:creationId xmlns:a16="http://schemas.microsoft.com/office/drawing/2014/main" id="{49533381-7A63-7CEB-BF70-F14E3B04FBD5}"/>
              </a:ext>
            </a:extLst>
          </p:cNvPr>
          <p:cNvCxnSpPr/>
          <p:nvPr/>
        </p:nvCxnSpPr>
        <p:spPr>
          <a:xfrm>
            <a:off x="3297900" y="4579904"/>
            <a:ext cx="6042300" cy="0"/>
          </a:xfrm>
          <a:prstGeom prst="straightConnector1">
            <a:avLst/>
          </a:prstGeom>
          <a:noFill/>
          <a:ln w="28575" cap="flat" cmpd="sng">
            <a:solidFill>
              <a:srgbClr val="EE2A4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1;p6">
            <a:extLst>
              <a:ext uri="{FF2B5EF4-FFF2-40B4-BE49-F238E27FC236}">
                <a16:creationId xmlns:a16="http://schemas.microsoft.com/office/drawing/2014/main" id="{5077B980-AD34-E3F8-D5DA-54B7F997F7C8}"/>
              </a:ext>
            </a:extLst>
          </p:cNvPr>
          <p:cNvSpPr txBox="1"/>
          <p:nvPr/>
        </p:nvSpPr>
        <p:spPr>
          <a:xfrm>
            <a:off x="2117700" y="4891125"/>
            <a:ext cx="7956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Objetivo</a:t>
            </a:r>
            <a:endParaRPr sz="20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es-ES" sz="2000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Reducir el fraude en transacciones con tarjeta de crédito</a:t>
            </a:r>
            <a:endParaRPr sz="20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232;p6">
            <a:extLst>
              <a:ext uri="{FF2B5EF4-FFF2-40B4-BE49-F238E27FC236}">
                <a16:creationId xmlns:a16="http://schemas.microsoft.com/office/drawing/2014/main" id="{5E2F5E2B-4805-EFE9-5F08-1235E12A181D}"/>
              </a:ext>
            </a:extLst>
          </p:cNvPr>
          <p:cNvSpPr txBox="1"/>
          <p:nvPr/>
        </p:nvSpPr>
        <p:spPr>
          <a:xfrm>
            <a:off x="3810600" y="3376813"/>
            <a:ext cx="4570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Tecnologías Usadas</a:t>
            </a:r>
            <a:endParaRPr sz="2000" i="0" u="none" strike="noStrike" cap="none">
              <a:solidFill>
                <a:srgbClr val="3842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0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WhatsApp</a:t>
            </a:r>
            <a:endParaRPr sz="2000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233;p6">
            <a:extLst>
              <a:ext uri="{FF2B5EF4-FFF2-40B4-BE49-F238E27FC236}">
                <a16:creationId xmlns:a16="http://schemas.microsoft.com/office/drawing/2014/main" id="{F225E1D0-D2A5-1F16-6807-F51ED3C4AF5C}"/>
              </a:ext>
            </a:extLst>
          </p:cNvPr>
          <p:cNvSpPr txBox="1"/>
          <p:nvPr/>
        </p:nvSpPr>
        <p:spPr>
          <a:xfrm>
            <a:off x="4162350" y="637500"/>
            <a:ext cx="38673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152"/>
              </a:buClr>
              <a:buSzPts val="4000"/>
              <a:buFont typeface="Arial"/>
              <a:buNone/>
            </a:pPr>
            <a:r>
              <a:rPr lang="es-ES" sz="30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Caso #</a:t>
            </a:r>
            <a:r>
              <a:rPr lang="es-ES" sz="3000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1: </a:t>
            </a:r>
            <a:r>
              <a:rPr lang="es-ES" sz="3000" i="0" u="none" strike="noStrike" cap="none">
                <a:solidFill>
                  <a:srgbClr val="3641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Banca</a:t>
            </a:r>
            <a:endParaRPr sz="3000" i="0" u="none" strike="noStrike" cap="none">
              <a:solidFill>
                <a:srgbClr val="3641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234;p6">
            <a:extLst>
              <a:ext uri="{FF2B5EF4-FFF2-40B4-BE49-F238E27FC236}">
                <a16:creationId xmlns:a16="http://schemas.microsoft.com/office/drawing/2014/main" id="{C42398E2-7971-F8DF-6399-AFA18256FEEC}"/>
              </a:ext>
            </a:extLst>
          </p:cNvPr>
          <p:cNvSpPr/>
          <p:nvPr/>
        </p:nvSpPr>
        <p:spPr>
          <a:xfrm>
            <a:off x="9340200" y="6154945"/>
            <a:ext cx="2851799" cy="461624"/>
          </a:xfrm>
          <a:prstGeom prst="rect">
            <a:avLst/>
          </a:prstGeom>
          <a:solidFill>
            <a:srgbClr val="E6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35;p6">
            <a:extLst>
              <a:ext uri="{FF2B5EF4-FFF2-40B4-BE49-F238E27FC236}">
                <a16:creationId xmlns:a16="http://schemas.microsoft.com/office/drawing/2014/main" id="{DDE94E4C-C995-04AD-2715-B04D5995DA5A}"/>
              </a:ext>
            </a:extLst>
          </p:cNvPr>
          <p:cNvSpPr txBox="1"/>
          <p:nvPr/>
        </p:nvSpPr>
        <p:spPr>
          <a:xfrm>
            <a:off x="9889171" y="6178007"/>
            <a:ext cx="2991706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1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Seguridad</a:t>
            </a:r>
            <a:endParaRPr sz="21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1918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43;p7">
            <a:extLst>
              <a:ext uri="{FF2B5EF4-FFF2-40B4-BE49-F238E27FC236}">
                <a16:creationId xmlns:a16="http://schemas.microsoft.com/office/drawing/2014/main" id="{12C7538A-F5CC-42C5-165B-C2DD223B333C}"/>
              </a:ext>
            </a:extLst>
          </p:cNvPr>
          <p:cNvSpPr/>
          <p:nvPr/>
        </p:nvSpPr>
        <p:spPr>
          <a:xfrm>
            <a:off x="6311900" y="2949409"/>
            <a:ext cx="501650" cy="2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4;p7">
            <a:extLst>
              <a:ext uri="{FF2B5EF4-FFF2-40B4-BE49-F238E27FC236}">
                <a16:creationId xmlns:a16="http://schemas.microsoft.com/office/drawing/2014/main" id="{722DF356-B197-A4D1-21F7-0BA9D51E4211}"/>
              </a:ext>
            </a:extLst>
          </p:cNvPr>
          <p:cNvSpPr txBox="1"/>
          <p:nvPr/>
        </p:nvSpPr>
        <p:spPr>
          <a:xfrm>
            <a:off x="2144700" y="1911600"/>
            <a:ext cx="1491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2700" i="0" u="none" strike="noStrike" cap="none">
                <a:solidFill>
                  <a:srgbClr val="3842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Usos</a:t>
            </a:r>
            <a:endParaRPr sz="270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245;p7">
            <a:extLst>
              <a:ext uri="{FF2B5EF4-FFF2-40B4-BE49-F238E27FC236}">
                <a16:creationId xmlns:a16="http://schemas.microsoft.com/office/drawing/2014/main" id="{4E26A60E-6DD7-971A-1F79-6901253A706C}"/>
              </a:ext>
            </a:extLst>
          </p:cNvPr>
          <p:cNvSpPr txBox="1"/>
          <p:nvPr/>
        </p:nvSpPr>
        <p:spPr>
          <a:xfrm>
            <a:off x="2144700" y="2741500"/>
            <a:ext cx="50109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7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Notificación de transacciones fraudulentas</a:t>
            </a:r>
            <a:endParaRPr sz="17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700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7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Atención al reclamo de transacciones</a:t>
            </a:r>
            <a:endParaRPr sz="17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7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sospechosas</a:t>
            </a:r>
            <a:endParaRPr sz="17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700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700" i="0" u="none" strike="noStrike" cap="none">
                <a:solidFill>
                  <a:srgbClr val="384254"/>
                </a:solidFill>
                <a:latin typeface="Montserrat"/>
                <a:ea typeface="Montserrat"/>
                <a:cs typeface="Montserrat"/>
                <a:sym typeface="Montserrat"/>
              </a:rPr>
              <a:t>Mejorar la experiencia al cliente</a:t>
            </a:r>
            <a:endParaRPr sz="1700" i="0" u="none" strike="noStrike" cap="none">
              <a:solidFill>
                <a:srgbClr val="3842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Google Shape;246;p7">
            <a:extLst>
              <a:ext uri="{FF2B5EF4-FFF2-40B4-BE49-F238E27FC236}">
                <a16:creationId xmlns:a16="http://schemas.microsoft.com/office/drawing/2014/main" id="{0F860DBC-DE67-FCAE-144E-C595A0A142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94800">
            <a:off x="1791280" y="2827254"/>
            <a:ext cx="232404" cy="215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7;p7">
            <a:extLst>
              <a:ext uri="{FF2B5EF4-FFF2-40B4-BE49-F238E27FC236}">
                <a16:creationId xmlns:a16="http://schemas.microsoft.com/office/drawing/2014/main" id="{09DE6B25-8F1D-4A8D-B498-5844F7364D65}"/>
              </a:ext>
            </a:extLst>
          </p:cNvPr>
          <p:cNvSpPr/>
          <p:nvPr/>
        </p:nvSpPr>
        <p:spPr>
          <a:xfrm>
            <a:off x="9094338" y="3246173"/>
            <a:ext cx="1352959" cy="2576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48;p7">
            <a:extLst>
              <a:ext uri="{FF2B5EF4-FFF2-40B4-BE49-F238E27FC236}">
                <a16:creationId xmlns:a16="http://schemas.microsoft.com/office/drawing/2014/main" id="{96322DE6-0FCA-D564-65EE-156364236411}"/>
              </a:ext>
            </a:extLst>
          </p:cNvPr>
          <p:cNvSpPr/>
          <p:nvPr/>
        </p:nvSpPr>
        <p:spPr>
          <a:xfrm>
            <a:off x="8453752" y="1569746"/>
            <a:ext cx="171278" cy="171278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250;p7">
            <a:extLst>
              <a:ext uri="{FF2B5EF4-FFF2-40B4-BE49-F238E27FC236}">
                <a16:creationId xmlns:a16="http://schemas.microsoft.com/office/drawing/2014/main" id="{AAA44783-BF58-51B5-5CC3-823C18905C9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94800">
            <a:off x="1791287" y="3572322"/>
            <a:ext cx="232404" cy="21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51;p7">
            <a:extLst>
              <a:ext uri="{FF2B5EF4-FFF2-40B4-BE49-F238E27FC236}">
                <a16:creationId xmlns:a16="http://schemas.microsoft.com/office/drawing/2014/main" id="{69DCDD63-3AB9-EE5A-0DDD-CAEE0E4675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94800">
            <a:off x="1791287" y="4759264"/>
            <a:ext cx="232404" cy="21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52;p7">
            <a:extLst>
              <a:ext uri="{FF2B5EF4-FFF2-40B4-BE49-F238E27FC236}">
                <a16:creationId xmlns:a16="http://schemas.microsoft.com/office/drawing/2014/main" id="{1160A06B-C1C0-7435-6605-F8A430B6BEA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7791" y="161835"/>
            <a:ext cx="3675556" cy="6534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728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781</Words>
  <Application>Microsoft Office PowerPoint</Application>
  <PresentationFormat>Panorámica</PresentationFormat>
  <Paragraphs>225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Montserrat</vt:lpstr>
      <vt:lpstr>Montserrat ExtraBold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EFE-LAP-ZFUENTES</dc:creator>
  <cp:lastModifiedBy>Ana Cadillo</cp:lastModifiedBy>
  <cp:revision>6</cp:revision>
  <dcterms:created xsi:type="dcterms:W3CDTF">2022-05-31T14:55:34Z</dcterms:created>
  <dcterms:modified xsi:type="dcterms:W3CDTF">2022-07-07T18:07:08Z</dcterms:modified>
</cp:coreProperties>
</file>