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360" r:id="rId9"/>
    <p:sldId id="361" r:id="rId10"/>
    <p:sldId id="362" r:id="rId11"/>
    <p:sldId id="363" r:id="rId12"/>
    <p:sldId id="364" r:id="rId13"/>
    <p:sldId id="366" r:id="rId14"/>
    <p:sldId id="365" r:id="rId15"/>
    <p:sldId id="368" r:id="rId16"/>
    <p:sldId id="367" r:id="rId17"/>
    <p:sldId id="373" r:id="rId18"/>
    <p:sldId id="369" r:id="rId19"/>
    <p:sldId id="370" r:id="rId20"/>
    <p:sldId id="371" r:id="rId21"/>
    <p:sldId id="374" r:id="rId22"/>
    <p:sldId id="269" r:id="rId23"/>
    <p:sldId id="372" r:id="rId24"/>
    <p:sldId id="375" r:id="rId25"/>
    <p:sldId id="376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l4ZEo8g8qvVHoxScZDD7Eth0a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0F"/>
    <a:srgbClr val="FE3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994D21-0763-42AD-969B-C32B3DC5CD54}">
  <a:tblStyle styleId="{52994D21-0763-42AD-969B-C32B3DC5CD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576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623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11" name="Google Shape;84;p1">
            <a:extLst>
              <a:ext uri="{FF2B5EF4-FFF2-40B4-BE49-F238E27FC236}">
                <a16:creationId xmlns:a16="http://schemas.microsoft.com/office/drawing/2014/main" id="{A96393A9-C2BF-49C7-B7A8-F3954FB9BFFD}"/>
              </a:ext>
            </a:extLst>
          </p:cNvPr>
          <p:cNvPicPr preferRelativeResize="0"/>
          <p:nvPr userDrawn="1"/>
        </p:nvPicPr>
        <p:blipFill rotWithShape="1">
          <a:blip r:embed="rId12">
            <a:alphaModFix/>
          </a:blip>
          <a:srcRect/>
          <a:stretch/>
        </p:blipFill>
        <p:spPr>
          <a:xfrm>
            <a:off x="0" y="6475"/>
            <a:ext cx="12189462" cy="68515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FA807F-951A-47BB-86AC-23C8A8B70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83E8197-2E64-46A3-8212-E8171B55702B}"/>
              </a:ext>
            </a:extLst>
          </p:cNvPr>
          <p:cNvSpPr txBox="1"/>
          <p:nvPr/>
        </p:nvSpPr>
        <p:spPr>
          <a:xfrm>
            <a:off x="369116" y="1795244"/>
            <a:ext cx="5036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IMPACTANDO LAS </a:t>
            </a:r>
            <a:endParaRPr lang="es-CO" sz="5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93C4C7-C9D3-42F1-B119-5BAA558B9D53}"/>
              </a:ext>
            </a:extLst>
          </p:cNvPr>
          <p:cNvSpPr txBox="1"/>
          <p:nvPr/>
        </p:nvSpPr>
        <p:spPr>
          <a:xfrm>
            <a:off x="351322" y="2256909"/>
            <a:ext cx="25362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dirty="0">
                <a:solidFill>
                  <a:schemeClr val="bg2">
                    <a:lumMod val="75000"/>
                  </a:schemeClr>
                </a:solidFill>
                <a:latin typeface="Mistral" panose="03090702030407020403" pitchFamily="66" charset="0"/>
              </a:rPr>
              <a:t>Ventas</a:t>
            </a:r>
            <a:endParaRPr lang="es-CO" sz="8800" dirty="0">
              <a:solidFill>
                <a:schemeClr val="bg2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24D0D8-DCE1-4891-994B-4936C0D8546D}"/>
              </a:ext>
            </a:extLst>
          </p:cNvPr>
          <p:cNvSpPr txBox="1"/>
          <p:nvPr/>
        </p:nvSpPr>
        <p:spPr>
          <a:xfrm>
            <a:off x="362832" y="3243896"/>
            <a:ext cx="4657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 TRAVES DE LAS</a:t>
            </a:r>
            <a:endParaRPr lang="es-CO" sz="5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09E86D-F6DA-4C3C-9535-9A064D43E858}"/>
              </a:ext>
            </a:extLst>
          </p:cNvPr>
          <p:cNvSpPr txBox="1"/>
          <p:nvPr/>
        </p:nvSpPr>
        <p:spPr>
          <a:xfrm>
            <a:off x="351610" y="3703459"/>
            <a:ext cx="46682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dirty="0">
                <a:solidFill>
                  <a:schemeClr val="bg2">
                    <a:lumMod val="75000"/>
                  </a:schemeClr>
                </a:solidFill>
                <a:latin typeface="Mistral" panose="03090702030407020403" pitchFamily="66" charset="0"/>
              </a:rPr>
              <a:t>Experiencias</a:t>
            </a:r>
            <a:endParaRPr lang="es-CO" sz="8800" dirty="0">
              <a:solidFill>
                <a:schemeClr val="bg2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E5F4D77-E3E0-4659-917E-08671FC6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2" l="10000" r="90000">
                        <a14:foregroundMark x1="29259" y1="84352" x2="37778" y2="99722"/>
                        <a14:foregroundMark x1="66296" y1="86389" x2="65556" y2="95556"/>
                      </a14:backgroundRemoval>
                    </a14:imgEffect>
                  </a14:imgLayer>
                </a14:imgProps>
              </a:ext>
            </a:extLst>
          </a:blip>
          <a:srcRect l="14047" t="15452" r="15673"/>
          <a:stretch/>
        </p:blipFill>
        <p:spPr>
          <a:xfrm>
            <a:off x="6648628" y="167838"/>
            <a:ext cx="5561166" cy="66901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117648-DAF2-4BF9-B036-003921372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499" y="5874343"/>
            <a:ext cx="2072578" cy="8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05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Azul En Blanco De Aluminio Bebida Puede Foto de stock y más banco de  imágenes de Lata - Recipiente - iStock">
            <a:extLst>
              <a:ext uri="{FF2B5EF4-FFF2-40B4-BE49-F238E27FC236}">
                <a16:creationId xmlns:a16="http://schemas.microsoft.com/office/drawing/2014/main" id="{10BA0B1B-63F1-43D2-A9CC-B71C5F341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3462"/>
          <a:stretch/>
        </p:blipFill>
        <p:spPr bwMode="auto">
          <a:xfrm>
            <a:off x="1428750" y="1447800"/>
            <a:ext cx="280987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F07ACD8-5B95-4128-9270-AD7C10701BB0}"/>
              </a:ext>
            </a:extLst>
          </p:cNvPr>
          <p:cNvSpPr txBox="1"/>
          <p:nvPr/>
        </p:nvSpPr>
        <p:spPr>
          <a:xfrm>
            <a:off x="3755097" y="2247900"/>
            <a:ext cx="6401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Una lata de cerveza en Colombia cuesta en promedio 2.500 pesos</a:t>
            </a: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33A820-CBEF-4353-B5DC-DE3B97309A5E}"/>
              </a:ext>
            </a:extLst>
          </p:cNvPr>
          <p:cNvSpPr txBox="1"/>
          <p:nvPr/>
        </p:nvSpPr>
        <p:spPr>
          <a:xfrm>
            <a:off x="3905249" y="2909501"/>
            <a:ext cx="610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¿QUIÉN EN SU SANO JUICIO PAGARÍA 15.000 PESOS POR UNA CERVEZA? </a:t>
            </a:r>
            <a:endParaRPr lang="es-CO" sz="32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n 2014 Andrés Carne de Res abrirá la primera franquicia en Venezuela">
            <a:extLst>
              <a:ext uri="{FF2B5EF4-FFF2-40B4-BE49-F238E27FC236}">
                <a16:creationId xmlns:a16="http://schemas.microsoft.com/office/drawing/2014/main" id="{A5810D42-5E2F-4B2E-B6B6-EE6FFDC3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82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ál es el patrimonio de los precandidatos bonaerenses del Frente de Todos  y de Juntos por el Cambio - Infobae">
            <a:extLst>
              <a:ext uri="{FF2B5EF4-FFF2-40B4-BE49-F238E27FC236}">
                <a16:creationId xmlns:a16="http://schemas.microsoft.com/office/drawing/2014/main" id="{6B282149-E8CA-42BD-A941-82A39798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3428314"/>
            <a:ext cx="3967162" cy="34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4772A3-5E0F-4E08-A76E-AD6F4B8B6CBA}"/>
              </a:ext>
            </a:extLst>
          </p:cNvPr>
          <p:cNvSpPr txBox="1"/>
          <p:nvPr/>
        </p:nvSpPr>
        <p:spPr>
          <a:xfrm>
            <a:off x="2315362" y="1417739"/>
            <a:ext cx="7709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i="1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“Somos seres emocionales y sociales,</a:t>
            </a:r>
          </a:p>
          <a:p>
            <a:r>
              <a:rPr lang="es-MX" sz="3600" i="1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Las decisiones que tomamos a diario son 99.9% emocionales e irracionales”</a:t>
            </a:r>
            <a:endParaRPr lang="es-CO" sz="3600" i="1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DB7887-0D95-4DF4-8364-96222C1BBAAC}"/>
              </a:ext>
            </a:extLst>
          </p:cNvPr>
          <p:cNvSpPr txBox="1"/>
          <p:nvPr/>
        </p:nvSpPr>
        <p:spPr>
          <a:xfrm>
            <a:off x="6291743" y="5461234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chemeClr val="tx2">
                    <a:lumMod val="25000"/>
                  </a:schemeClr>
                </a:solidFill>
                <a:latin typeface="Franklin Gothic Demi Cond" panose="020B0706030402020204" pitchFamily="34" charset="0"/>
              </a:rPr>
              <a:t>Facundo Manes</a:t>
            </a:r>
            <a:endParaRPr lang="es-CO" sz="2000" dirty="0">
              <a:solidFill>
                <a:schemeClr val="tx2">
                  <a:lumMod val="2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302739-FDCC-4EF2-AD3E-3EE6945D063D}"/>
              </a:ext>
            </a:extLst>
          </p:cNvPr>
          <p:cNvSpPr txBox="1"/>
          <p:nvPr/>
        </p:nvSpPr>
        <p:spPr>
          <a:xfrm>
            <a:off x="6291743" y="5754848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Neurocientífico</a:t>
            </a:r>
            <a:endParaRPr lang="es-CO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4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ometimes, You Can Tell A User Test Isn't Going Well - Customer Experience  Icon Png | Full Size PNG Download | SeekPNG">
            <a:extLst>
              <a:ext uri="{FF2B5EF4-FFF2-40B4-BE49-F238E27FC236}">
                <a16:creationId xmlns:a16="http://schemas.microsoft.com/office/drawing/2014/main" id="{B92917B3-911C-4969-9EB4-FF1D6800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42" y="545154"/>
            <a:ext cx="62007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F65A54-D61C-4406-B2E8-FAF60EB458B2}"/>
              </a:ext>
            </a:extLst>
          </p:cNvPr>
          <p:cNvSpPr txBox="1"/>
          <p:nvPr/>
        </p:nvSpPr>
        <p:spPr>
          <a:xfrm>
            <a:off x="2045548" y="3108253"/>
            <a:ext cx="772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DISPARADORES DE TOMA DE DECISIONES DE COMPRA:</a:t>
            </a:r>
            <a:endParaRPr lang="es-CO" sz="28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7A036D-27F7-4426-955D-B0BA58AA8DCB}"/>
              </a:ext>
            </a:extLst>
          </p:cNvPr>
          <p:cNvSpPr txBox="1"/>
          <p:nvPr/>
        </p:nvSpPr>
        <p:spPr>
          <a:xfrm>
            <a:off x="418179" y="4391768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Financiero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103BE-B9DA-4F00-8732-70F4BA701163}"/>
              </a:ext>
            </a:extLst>
          </p:cNvPr>
          <p:cNvSpPr txBox="1"/>
          <p:nvPr/>
        </p:nvSpPr>
        <p:spPr>
          <a:xfrm>
            <a:off x="2431537" y="4387705"/>
            <a:ext cx="121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Estatus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D576FA-D87F-484A-A8DB-7781A379410C}"/>
              </a:ext>
            </a:extLst>
          </p:cNvPr>
          <p:cNvSpPr txBox="1"/>
          <p:nvPr/>
        </p:nvSpPr>
        <p:spPr>
          <a:xfrm>
            <a:off x="4032923" y="4387968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Aventura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E9ACAB-6BDD-4178-9B43-B9E5C5B83E3A}"/>
              </a:ext>
            </a:extLst>
          </p:cNvPr>
          <p:cNvSpPr txBox="1"/>
          <p:nvPr/>
        </p:nvSpPr>
        <p:spPr>
          <a:xfrm>
            <a:off x="5817052" y="4398106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Legado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3885084D-7C26-49AD-9573-B1B032893C07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3189857" y="1673480"/>
            <a:ext cx="760295" cy="46762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21920732-F98A-482E-84C3-06D78DB15A2D}"/>
              </a:ext>
            </a:extLst>
          </p:cNvPr>
          <p:cNvCxnSpPr>
            <a:cxnSpLocks/>
            <a:endCxn id="5" idx="0"/>
          </p:cNvCxnSpPr>
          <p:nvPr/>
        </p:nvCxnSpPr>
        <p:spPr>
          <a:xfrm rot="10800000" flipV="1">
            <a:off x="3039236" y="4002271"/>
            <a:ext cx="2868908" cy="3854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3DCDDE7C-D5AE-4BCF-AC41-B56BA680356E}"/>
              </a:ext>
            </a:extLst>
          </p:cNvPr>
          <p:cNvCxnSpPr>
            <a:stCxn id="3" idx="2"/>
            <a:endCxn id="6" idx="0"/>
          </p:cNvCxnSpPr>
          <p:nvPr/>
        </p:nvCxnSpPr>
        <p:spPr>
          <a:xfrm rot="5400000">
            <a:off x="4941822" y="3421645"/>
            <a:ext cx="756495" cy="11761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E926B8B6-38E4-4934-9C55-073556482F46}"/>
              </a:ext>
            </a:extLst>
          </p:cNvPr>
          <p:cNvCxnSpPr>
            <a:stCxn id="3" idx="2"/>
          </p:cNvCxnSpPr>
          <p:nvPr/>
        </p:nvCxnSpPr>
        <p:spPr>
          <a:xfrm rot="16200000" flipH="1">
            <a:off x="5891180" y="3648437"/>
            <a:ext cx="641626" cy="607698"/>
          </a:xfrm>
          <a:prstGeom prst="bentConnector3">
            <a:avLst>
              <a:gd name="adj1" fmla="val 5915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337EDB9-FBE7-495E-B326-B39C6A1FDE2F}"/>
              </a:ext>
            </a:extLst>
          </p:cNvPr>
          <p:cNvSpPr txBox="1"/>
          <p:nvPr/>
        </p:nvSpPr>
        <p:spPr>
          <a:xfrm>
            <a:off x="7378363" y="4398106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Seguridad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94667F3F-178E-468E-9AE5-51CA91F2C5CD}"/>
              </a:ext>
            </a:extLst>
          </p:cNvPr>
          <p:cNvCxnSpPr>
            <a:stCxn id="3" idx="2"/>
            <a:endCxn id="18" idx="0"/>
          </p:cNvCxnSpPr>
          <p:nvPr/>
        </p:nvCxnSpPr>
        <p:spPr>
          <a:xfrm rot="16200000" flipH="1">
            <a:off x="6655158" y="2884459"/>
            <a:ext cx="766633" cy="22606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64B2EA9-7D11-4D8F-B1B5-5F7C6E8827A9}"/>
              </a:ext>
            </a:extLst>
          </p:cNvPr>
          <p:cNvSpPr txBox="1"/>
          <p:nvPr/>
        </p:nvSpPr>
        <p:spPr>
          <a:xfrm>
            <a:off x="9345234" y="4387705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Innovación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AC1E82F8-1A64-47B9-8917-AEAE4FE2993A}"/>
              </a:ext>
            </a:extLst>
          </p:cNvPr>
          <p:cNvCxnSpPr>
            <a:stCxn id="3" idx="2"/>
            <a:endCxn id="22" idx="0"/>
          </p:cNvCxnSpPr>
          <p:nvPr/>
        </p:nvCxnSpPr>
        <p:spPr>
          <a:xfrm rot="16200000" flipH="1">
            <a:off x="7666235" y="1873381"/>
            <a:ext cx="756232" cy="42724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9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C30CE4-E0BD-480C-BDBE-D73E3FE761BE}"/>
              </a:ext>
            </a:extLst>
          </p:cNvPr>
          <p:cNvSpPr txBox="1"/>
          <p:nvPr/>
        </p:nvSpPr>
        <p:spPr>
          <a:xfrm>
            <a:off x="2676088" y="302004"/>
            <a:ext cx="6191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FACTORES QUE AYUDAN A UN CLIENTE A </a:t>
            </a:r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TOMAR DECISIONES DE COMPRA: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2114098-2138-446B-B244-6C398DDFA138}"/>
              </a:ext>
            </a:extLst>
          </p:cNvPr>
          <p:cNvSpPr/>
          <p:nvPr/>
        </p:nvSpPr>
        <p:spPr>
          <a:xfrm>
            <a:off x="2676088" y="1602297"/>
            <a:ext cx="5972961" cy="433710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ACB3981-46A5-44E7-A373-5E956186E086}"/>
              </a:ext>
            </a:extLst>
          </p:cNvPr>
          <p:cNvSpPr txBox="1"/>
          <p:nvPr/>
        </p:nvSpPr>
        <p:spPr>
          <a:xfrm>
            <a:off x="2936146" y="2055303"/>
            <a:ext cx="5427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sz="1800" dirty="0">
                <a:latin typeface="Arial Narrow" panose="020B0606020202030204" pitchFamily="34" charset="0"/>
              </a:rPr>
              <a:t>La experiencia que vive al recibir el servicio y la atención.</a:t>
            </a:r>
          </a:p>
          <a:p>
            <a:pPr marL="285750" indent="-285750">
              <a:buFontTx/>
              <a:buChar char="-"/>
            </a:pPr>
            <a:r>
              <a:rPr lang="es-CO" sz="1800" dirty="0">
                <a:latin typeface="Arial Narrow" panose="020B0606020202030204" pitchFamily="34" charset="0"/>
              </a:rPr>
              <a:t>La relación con la persona que le atiende</a:t>
            </a:r>
          </a:p>
          <a:p>
            <a:pPr marL="285750" indent="-285750">
              <a:buFontTx/>
              <a:buChar char="-"/>
            </a:pPr>
            <a:r>
              <a:rPr lang="es-CO" sz="1800" dirty="0">
                <a:latin typeface="Arial Narrow" panose="020B0606020202030204" pitchFamily="34" charset="0"/>
              </a:rPr>
              <a:t>El posicionamiento y credibilidad de la marca a quien le está comprando.</a:t>
            </a:r>
          </a:p>
          <a:p>
            <a:pPr marL="285750" indent="-285750">
              <a:buFontTx/>
              <a:buChar char="-"/>
            </a:pPr>
            <a:r>
              <a:rPr lang="es-CO" sz="1800" dirty="0">
                <a:latin typeface="Arial Narrow" panose="020B0606020202030204" pitchFamily="34" charset="0"/>
              </a:rPr>
              <a:t>Identificación de un factor diferencial que impacte sus deseos y necesidades.</a:t>
            </a:r>
          </a:p>
          <a:p>
            <a:pPr marL="285750" indent="-285750">
              <a:buFontTx/>
              <a:buChar char="-"/>
            </a:pPr>
            <a:r>
              <a:rPr lang="es-CO" sz="1800" dirty="0">
                <a:latin typeface="Arial Narrow" panose="020B0606020202030204" pitchFamily="34" charset="0"/>
              </a:rPr>
              <a:t>Que el vendedor le ayude a resolver inhibidores de compra y le ayude a tomar la decisión de forma poco burocrática.</a:t>
            </a:r>
          </a:p>
          <a:p>
            <a:pPr marL="285750" indent="-285750">
              <a:buFontTx/>
              <a:buChar char="-"/>
            </a:pPr>
            <a:endParaRPr lang="es-CO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4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ocket No Background 17 Images - Spacex Wallpapers Backgrounds, Best Free  Rocket Image Png Transparent Background Free Download 40812, Rocket Png  High Quality Image Png Arts, Rocket Png Images Psds For Download">
            <a:extLst>
              <a:ext uri="{FF2B5EF4-FFF2-40B4-BE49-F238E27FC236}">
                <a16:creationId xmlns:a16="http://schemas.microsoft.com/office/drawing/2014/main" id="{85383DCC-0FAE-40D5-94D7-A6B4E57E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9385">
            <a:off x="6880375" y="1844111"/>
            <a:ext cx="3962506" cy="31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CC3D5BB-D385-43B3-956E-05AC57F30F69}"/>
              </a:ext>
            </a:extLst>
          </p:cNvPr>
          <p:cNvSpPr txBox="1"/>
          <p:nvPr/>
        </p:nvSpPr>
        <p:spPr>
          <a:xfrm>
            <a:off x="1820411" y="662730"/>
            <a:ext cx="4926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FACTOR DIFERENCIADOR O</a:t>
            </a:r>
            <a:endParaRPr lang="es-CO" sz="36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A5AE89-D168-495E-BDED-07700A1B6FC0}"/>
              </a:ext>
            </a:extLst>
          </p:cNvPr>
          <p:cNvSpPr txBox="1"/>
          <p:nvPr/>
        </p:nvSpPr>
        <p:spPr>
          <a:xfrm>
            <a:off x="1862356" y="1107347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VENTAJA COMPETITIVA</a:t>
            </a:r>
            <a:endParaRPr lang="es-CO" sz="36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756B40-4DD8-4C3A-B4E9-060E4153E5F2}"/>
              </a:ext>
            </a:extLst>
          </p:cNvPr>
          <p:cNvSpPr txBox="1"/>
          <p:nvPr/>
        </p:nvSpPr>
        <p:spPr>
          <a:xfrm>
            <a:off x="1862356" y="1912690"/>
            <a:ext cx="55451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Es ese factor que me diferencia de mi competencia, que es único, me identifica como prestador de servicio, posiciona mi producto y al ponerlo en un proceso de venta me hace ganar.</a:t>
            </a:r>
          </a:p>
          <a:p>
            <a:endParaRPr lang="es-MX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Ese factor diferencial debe ser:</a:t>
            </a:r>
            <a:endParaRPr lang="es-CO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A76E37-8DDE-44A6-A442-D08C523EA04B}"/>
              </a:ext>
            </a:extLst>
          </p:cNvPr>
          <p:cNvSpPr txBox="1"/>
          <p:nvPr/>
        </p:nvSpPr>
        <p:spPr>
          <a:xfrm>
            <a:off x="1875195" y="3241253"/>
            <a:ext cx="55322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Único</a:t>
            </a:r>
          </a:p>
          <a:p>
            <a:r>
              <a:rPr lang="es-MX" sz="36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Que sea valorado por el cliente</a:t>
            </a:r>
          </a:p>
          <a:p>
            <a:r>
              <a:rPr lang="es-MX" sz="36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Específico y demostrable</a:t>
            </a:r>
            <a:endParaRPr lang="es-CO" sz="36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7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enú de Pizzas">
            <a:extLst>
              <a:ext uri="{FF2B5EF4-FFF2-40B4-BE49-F238E27FC236}">
                <a16:creationId xmlns:a16="http://schemas.microsoft.com/office/drawing/2014/main" id="{DBF3FE95-D795-4E21-A1D0-DF7AF9E93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008"/>
            <a:ext cx="2567032" cy="47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ominos Pizza Png">
            <a:extLst>
              <a:ext uri="{FF2B5EF4-FFF2-40B4-BE49-F238E27FC236}">
                <a16:creationId xmlns:a16="http://schemas.microsoft.com/office/drawing/2014/main" id="{3D715783-63B3-4682-9A0D-25FC4991E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50" y="4097621"/>
            <a:ext cx="4197991" cy="30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C4660A-5868-4F32-AE0B-52AF8C3067DD}"/>
              </a:ext>
            </a:extLst>
          </p:cNvPr>
          <p:cNvSpPr txBox="1"/>
          <p:nvPr/>
        </p:nvSpPr>
        <p:spPr>
          <a:xfrm>
            <a:off x="3056545" y="444665"/>
            <a:ext cx="6078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¿Cuál es tu factor diferencial?</a:t>
            </a:r>
            <a:endParaRPr lang="es-CO" sz="40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2A8377-580C-4B0E-BADE-5C274589225A}"/>
              </a:ext>
            </a:extLst>
          </p:cNvPr>
          <p:cNvSpPr txBox="1"/>
          <p:nvPr/>
        </p:nvSpPr>
        <p:spPr>
          <a:xfrm>
            <a:off x="5587067" y="1096119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Ejemplo</a:t>
            </a:r>
            <a:endParaRPr lang="es-CO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728B78-A046-4C2B-BCED-0EDD83C50B5A}"/>
              </a:ext>
            </a:extLst>
          </p:cNvPr>
          <p:cNvSpPr txBox="1"/>
          <p:nvPr/>
        </p:nvSpPr>
        <p:spPr>
          <a:xfrm>
            <a:off x="4435929" y="1440470"/>
            <a:ext cx="33201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¿Pizzas ricas?</a:t>
            </a:r>
          </a:p>
          <a:p>
            <a:pPr algn="ct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¿Pizzas grandes?</a:t>
            </a:r>
          </a:p>
          <a:p>
            <a:pPr algn="ct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¿Ingredientes frescos?</a:t>
            </a:r>
          </a:p>
          <a:p>
            <a:pPr algn="ct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¿Pizzas crujientes?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89C6CA-4B41-4A1C-882B-C18747C96A95}"/>
              </a:ext>
            </a:extLst>
          </p:cNvPr>
          <p:cNvSpPr txBox="1"/>
          <p:nvPr/>
        </p:nvSpPr>
        <p:spPr>
          <a:xfrm>
            <a:off x="2792662" y="3196789"/>
            <a:ext cx="70631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Si no se entrega en 30min o menos,</a:t>
            </a:r>
          </a:p>
          <a:p>
            <a:pPr algn="ctr"/>
            <a:r>
              <a:rPr lang="es-MX" sz="4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¡La pizza le sale gratis!</a:t>
            </a:r>
            <a:endParaRPr lang="es-CO" sz="4000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2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zza Hut mesa interactiva">
            <a:hlinkClick r:id="" action="ppaction://media"/>
            <a:extLst>
              <a:ext uri="{FF2B5EF4-FFF2-40B4-BE49-F238E27FC236}">
                <a16:creationId xmlns:a16="http://schemas.microsoft.com/office/drawing/2014/main" id="{228A0139-E307-4B1C-8964-EA559DD77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9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449975B-9CA1-453C-8277-716B02189347}"/>
              </a:ext>
            </a:extLst>
          </p:cNvPr>
          <p:cNvSpPr txBox="1"/>
          <p:nvPr/>
        </p:nvSpPr>
        <p:spPr>
          <a:xfrm>
            <a:off x="1510018" y="385895"/>
            <a:ext cx="54216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LAS EXPERIENCIAS VÁN MÁS ALLÁ DE</a:t>
            </a:r>
          </a:p>
          <a:p>
            <a:pPr algn="ct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SIMPLEMENTE ATENDER BIEN Y SER</a:t>
            </a:r>
          </a:p>
          <a:p>
            <a:pPr algn="ct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AGRADABLE CON UNA LINDA SONRISA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5364" name="Picture 4" descr="Burbuja de chat colorida PNG transparente | PNG Mart">
            <a:extLst>
              <a:ext uri="{FF2B5EF4-FFF2-40B4-BE49-F238E27FC236}">
                <a16:creationId xmlns:a16="http://schemas.microsoft.com/office/drawing/2014/main" id="{8966B8E6-38E8-4801-8079-8B0F1E78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068">
            <a:off x="414254" y="1635853"/>
            <a:ext cx="4931922" cy="41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ownload HD Reget`z Talented Team Of Web Designers And Developers - Girl  With Vr Png Transparent PNG Image - NicePNG.com">
            <a:extLst>
              <a:ext uri="{FF2B5EF4-FFF2-40B4-BE49-F238E27FC236}">
                <a16:creationId xmlns:a16="http://schemas.microsoft.com/office/drawing/2014/main" id="{D794165F-598E-4F28-9347-082EC498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71" y="2063692"/>
            <a:ext cx="4931922" cy="479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FB2F07-8C2F-443F-8C81-825B00D5CEBD}"/>
              </a:ext>
            </a:extLst>
          </p:cNvPr>
          <p:cNvSpPr txBox="1"/>
          <p:nvPr/>
        </p:nvSpPr>
        <p:spPr>
          <a:xfrm>
            <a:off x="1130522" y="2400000"/>
            <a:ext cx="32401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Es impactar las emociones del cliente a través de </a:t>
            </a:r>
            <a:r>
              <a:rPr lang="es-CO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vivencias únicas, diferentes, impactantes y que lo beneficien y lo hagan conectar con nuestros servicio convirtiéndolo en fan nuestro </a:t>
            </a:r>
            <a:endParaRPr lang="es-MX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ustomer analytics: Think outside the black box - Customer ...">
            <a:extLst>
              <a:ext uri="{FF2B5EF4-FFF2-40B4-BE49-F238E27FC236}">
                <a16:creationId xmlns:a16="http://schemas.microsoft.com/office/drawing/2014/main" id="{44E3F131-CD8A-4770-85EE-35F7F0BCC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5" b="20368"/>
          <a:stretch/>
        </p:blipFill>
        <p:spPr bwMode="auto">
          <a:xfrm>
            <a:off x="520116" y="2308722"/>
            <a:ext cx="9026555" cy="31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750FFA2-C439-4C55-8F3B-92CFEA8CE078}"/>
              </a:ext>
            </a:extLst>
          </p:cNvPr>
          <p:cNvSpPr txBox="1"/>
          <p:nvPr/>
        </p:nvSpPr>
        <p:spPr>
          <a:xfrm>
            <a:off x="1736522" y="406649"/>
            <a:ext cx="6462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¿QUÉ ES UN CUSTOMER JOURNEY MAP?</a:t>
            </a:r>
            <a:endParaRPr lang="es-CO" sz="32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436720-9A8A-4FCE-9939-E765CA064FEC}"/>
              </a:ext>
            </a:extLst>
          </p:cNvPr>
          <p:cNvSpPr txBox="1"/>
          <p:nvPr/>
        </p:nvSpPr>
        <p:spPr>
          <a:xfrm>
            <a:off x="1736523" y="991424"/>
            <a:ext cx="83554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Es una representación visual de la suma de todas y cada una de las experiencias que tus clientes tienen con tu marca través de cada uno de los puntos de contacto.</a:t>
            </a:r>
          </a:p>
          <a:p>
            <a:endParaRPr lang="es-MX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MX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Ayuda a contar la historia de todas las experiencias (buenas y malas), desde el momento en que inicia la relación, hasta que se realiza la transacción.</a:t>
            </a:r>
            <a:endParaRPr lang="es-CO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stomer Experience (CX) — Synerity AB | Service and support solutions">
            <a:extLst>
              <a:ext uri="{FF2B5EF4-FFF2-40B4-BE49-F238E27FC236}">
                <a16:creationId xmlns:a16="http://schemas.microsoft.com/office/drawing/2014/main" id="{92A7C364-2A16-4498-924E-66635C7A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28" y="2103084"/>
            <a:ext cx="4137957" cy="32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125DFA-88A7-4001-A7AB-FD235F8FD2C1}"/>
              </a:ext>
            </a:extLst>
          </p:cNvPr>
          <p:cNvSpPr txBox="1"/>
          <p:nvPr/>
        </p:nvSpPr>
        <p:spPr>
          <a:xfrm>
            <a:off x="1996579" y="109057"/>
            <a:ext cx="762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¿POR QUÉ SON TAN IMPORTANTES LAS EXPERIENCIAS </a:t>
            </a:r>
            <a:endParaRPr lang="es-CO" sz="28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21BD9C-FFC2-4C93-BE39-BFCF0BC619B2}"/>
              </a:ext>
            </a:extLst>
          </p:cNvPr>
          <p:cNvSpPr txBox="1"/>
          <p:nvPr/>
        </p:nvSpPr>
        <p:spPr>
          <a:xfrm>
            <a:off x="4077049" y="510985"/>
            <a:ext cx="546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EN LOS CLIENTES Y PARA LAS VENTAS?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D3FFC0-0166-4960-940E-8D92F74BD2AF}"/>
              </a:ext>
            </a:extLst>
          </p:cNvPr>
          <p:cNvSpPr txBox="1"/>
          <p:nvPr/>
        </p:nvSpPr>
        <p:spPr>
          <a:xfrm>
            <a:off x="511724" y="1602184"/>
            <a:ext cx="2707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SERVICIO A CLIENTES</a:t>
            </a:r>
            <a:endParaRPr lang="es-CO" sz="24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5D6DCE-EB6C-49C3-B2EB-20A058449C0D}"/>
              </a:ext>
            </a:extLst>
          </p:cNvPr>
          <p:cNvSpPr txBox="1"/>
          <p:nvPr/>
        </p:nvSpPr>
        <p:spPr>
          <a:xfrm>
            <a:off x="511724" y="2692972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ATENCIÓN A CLIENTES</a:t>
            </a:r>
            <a:endParaRPr lang="es-CO" sz="24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57A84B6-97C5-4F7A-8C1E-1A3F529C8822}"/>
              </a:ext>
            </a:extLst>
          </p:cNvPr>
          <p:cNvSpPr txBox="1"/>
          <p:nvPr/>
        </p:nvSpPr>
        <p:spPr>
          <a:xfrm>
            <a:off x="511723" y="3846031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CUSTOMER EXPERIENCE</a:t>
            </a:r>
            <a:endParaRPr lang="es-CO" sz="24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DAC8D7D-ACBE-4709-A431-15024FA7151A}"/>
              </a:ext>
            </a:extLst>
          </p:cNvPr>
          <p:cNvSpPr/>
          <p:nvPr/>
        </p:nvSpPr>
        <p:spPr>
          <a:xfrm>
            <a:off x="511724" y="19398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El servicio al cliente es el conjunto de acciones y estrategias implementadas para satisfacer las necesidades del cliente</a:t>
            </a:r>
            <a:endParaRPr lang="es-CO" sz="18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057FAFF-6F96-47F2-96C4-244E188D00FA}"/>
              </a:ext>
            </a:extLst>
          </p:cNvPr>
          <p:cNvSpPr/>
          <p:nvPr/>
        </p:nvSpPr>
        <p:spPr>
          <a:xfrm>
            <a:off x="511724" y="30910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Es la forma como hacemos entrega del servicio que requiere el cliente. Representa la personalización del </a:t>
            </a:r>
            <a:r>
              <a:rPr lang="es-MX" sz="1800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delivery</a:t>
            </a:r>
            <a:r>
              <a:rPr lang="es-MX" sz="1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del servicio</a:t>
            </a:r>
            <a:endParaRPr lang="es-CO" sz="18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A60E94A-BE84-4C93-9410-3EEF5498210A}"/>
              </a:ext>
            </a:extLst>
          </p:cNvPr>
          <p:cNvSpPr/>
          <p:nvPr/>
        </p:nvSpPr>
        <p:spPr>
          <a:xfrm>
            <a:off x="511724" y="42244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El </a:t>
            </a:r>
            <a:r>
              <a:rPr lang="es-MX" sz="1800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Customer</a:t>
            </a:r>
            <a:r>
              <a:rPr lang="es-MX" sz="1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MX" sz="1800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Experience</a:t>
            </a:r>
            <a:r>
              <a:rPr lang="es-MX" sz="1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o Experiencia de Cliente es “el recuerdo que se genera en la mente del consumidor como consecuencia de su relación con la marca” a través de una interacción presencial o no que impacta las emociones del cliente</a:t>
            </a:r>
            <a:endParaRPr lang="es-CO" sz="18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stomer Journey Map, qué es y por qué es importante">
            <a:extLst>
              <a:ext uri="{FF2B5EF4-FFF2-40B4-BE49-F238E27FC236}">
                <a16:creationId xmlns:a16="http://schemas.microsoft.com/office/drawing/2014/main" id="{65D6974A-211E-45AF-AD21-646F326E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0814" cy="69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81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78C607-2122-4287-9942-4520BA149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2" t="17249" r="17036" b="26116"/>
          <a:stretch/>
        </p:blipFill>
        <p:spPr>
          <a:xfrm>
            <a:off x="637563" y="1568741"/>
            <a:ext cx="2499919" cy="388410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8423A4-077C-44B4-9A60-B82EE07EEBE6}"/>
              </a:ext>
            </a:extLst>
          </p:cNvPr>
          <p:cNvSpPr txBox="1"/>
          <p:nvPr/>
        </p:nvSpPr>
        <p:spPr>
          <a:xfrm>
            <a:off x="2466364" y="305981"/>
            <a:ext cx="6697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¿Qué necesito para diseñar experiencias?</a:t>
            </a:r>
            <a:endParaRPr lang="es-CO" sz="32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09FC52-FBE4-4F72-8AFD-FB11A8637A70}"/>
              </a:ext>
            </a:extLst>
          </p:cNvPr>
          <p:cNvSpPr txBox="1"/>
          <p:nvPr/>
        </p:nvSpPr>
        <p:spPr>
          <a:xfrm>
            <a:off x="4034242" y="1991640"/>
            <a:ext cx="6841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Identificar lo que tu cliente objetivo espera de ti y entender las emociones que pueden ser impactadas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2B4ACF-AC46-4A98-9FA0-7FE1D46A403C}"/>
              </a:ext>
            </a:extLst>
          </p:cNvPr>
          <p:cNvSpPr txBox="1"/>
          <p:nvPr/>
        </p:nvSpPr>
        <p:spPr>
          <a:xfrm>
            <a:off x="4034242" y="2444567"/>
            <a:ext cx="4698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Identificar todos los puntos de contactos de tu marca con tus clientes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1F245A-B9BC-4C39-9422-0F3ABA944E16}"/>
              </a:ext>
            </a:extLst>
          </p:cNvPr>
          <p:cNvSpPr txBox="1"/>
          <p:nvPr/>
        </p:nvSpPr>
        <p:spPr>
          <a:xfrm>
            <a:off x="4034242" y="2897964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Evaluar los puntos de contactos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3C8734-A6CA-49C6-AA65-0206FE373736}"/>
              </a:ext>
            </a:extLst>
          </p:cNvPr>
          <p:cNvSpPr txBox="1"/>
          <p:nvPr/>
        </p:nvSpPr>
        <p:spPr>
          <a:xfrm>
            <a:off x="4034242" y="3351361"/>
            <a:ext cx="5575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Tener un poco de creatividad e innovación para diseñar y mejorar las experiencias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EB95C8F-5B9F-4F6D-B685-708A3EF543EF}"/>
              </a:ext>
            </a:extLst>
          </p:cNvPr>
          <p:cNvSpPr txBox="1"/>
          <p:nvPr/>
        </p:nvSpPr>
        <p:spPr>
          <a:xfrm>
            <a:off x="4102608" y="3804288"/>
            <a:ext cx="1739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Definir los </a:t>
            </a:r>
            <a:r>
              <a:rPr lang="es-MX" dirty="0" err="1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Stakeholders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1F1704B-1F6B-439A-97CE-41B0C821CDD9}"/>
              </a:ext>
            </a:extLst>
          </p:cNvPr>
          <p:cNvSpPr txBox="1"/>
          <p:nvPr/>
        </p:nvSpPr>
        <p:spPr>
          <a:xfrm>
            <a:off x="4102608" y="4257215"/>
            <a:ext cx="2674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Definir los tiempos de implementación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14969F-0699-4D4A-AA93-48F3F93B2BDC}"/>
              </a:ext>
            </a:extLst>
          </p:cNvPr>
          <p:cNvSpPr txBox="1"/>
          <p:nvPr/>
        </p:nvSpPr>
        <p:spPr>
          <a:xfrm>
            <a:off x="4089574" y="4711551"/>
            <a:ext cx="2674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Definir los tiempos de implementación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34" name="Picture 10" descr="Welcome to Augusta, KS">
            <a:extLst>
              <a:ext uri="{FF2B5EF4-FFF2-40B4-BE49-F238E27FC236}">
                <a16:creationId xmlns:a16="http://schemas.microsoft.com/office/drawing/2014/main" id="{286EAD5C-0F33-4310-A771-B34058F4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5" y="4112535"/>
            <a:ext cx="21050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3F1832C-5AB2-4F33-A840-6822DE661993}"/>
              </a:ext>
            </a:extLst>
          </p:cNvPr>
          <p:cNvSpPr txBox="1"/>
          <p:nvPr/>
        </p:nvSpPr>
        <p:spPr>
          <a:xfrm>
            <a:off x="4102608" y="5163069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25000"/>
                  </a:schemeClr>
                </a:solidFill>
                <a:latin typeface="Arial Narrow" panose="020B0606020202030204" pitchFamily="34" charset="0"/>
              </a:rPr>
              <a:t>Hacer seguimiento y evaluar</a:t>
            </a:r>
            <a:endParaRPr lang="es-CO" dirty="0">
              <a:solidFill>
                <a:schemeClr val="tx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2E917C90-16F2-4B69-BC17-49AA2E65B3B8}"/>
              </a:ext>
            </a:extLst>
          </p:cNvPr>
          <p:cNvGrpSpPr/>
          <p:nvPr/>
        </p:nvGrpSpPr>
        <p:grpSpPr>
          <a:xfrm>
            <a:off x="3666772" y="1925015"/>
            <a:ext cx="367470" cy="461665"/>
            <a:chOff x="3666772" y="1925015"/>
            <a:chExt cx="367470" cy="461665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AA4D9B1-FED0-4FCB-8280-B6631966C788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634FC5B-3FBC-4367-8534-C477459777BC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1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F03A6D4-9325-4DFE-A11C-14B071378CE5}"/>
              </a:ext>
            </a:extLst>
          </p:cNvPr>
          <p:cNvGrpSpPr/>
          <p:nvPr/>
        </p:nvGrpSpPr>
        <p:grpSpPr>
          <a:xfrm>
            <a:off x="3666772" y="2367623"/>
            <a:ext cx="367470" cy="461665"/>
            <a:chOff x="3666772" y="1925015"/>
            <a:chExt cx="367470" cy="461665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F040A729-16AD-49F5-91B8-E8466BCBF584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6A3908D-E904-48CB-B94D-79E3FB3458F0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2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92D7973-ABFD-44B0-AAA6-FC721AC547AD}"/>
              </a:ext>
            </a:extLst>
          </p:cNvPr>
          <p:cNvGrpSpPr/>
          <p:nvPr/>
        </p:nvGrpSpPr>
        <p:grpSpPr>
          <a:xfrm>
            <a:off x="3666772" y="2820550"/>
            <a:ext cx="367470" cy="461665"/>
            <a:chOff x="3666772" y="1925015"/>
            <a:chExt cx="367470" cy="461665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6094C25-4325-40BD-A682-EAD7F53BD2B2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FA9D6109-FECA-4A13-B6C1-4F413408BE93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3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BB5E617-7AE5-4981-AF11-711151A368E2}"/>
              </a:ext>
            </a:extLst>
          </p:cNvPr>
          <p:cNvGrpSpPr/>
          <p:nvPr/>
        </p:nvGrpSpPr>
        <p:grpSpPr>
          <a:xfrm>
            <a:off x="3662499" y="3276586"/>
            <a:ext cx="367470" cy="461665"/>
            <a:chOff x="3666772" y="1925015"/>
            <a:chExt cx="367470" cy="461665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F5A03B35-F6DC-4806-975D-2F1AACC4E155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903F926-7178-4192-8CAE-2D6ADDF25476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4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22FCEDD-4FE7-49E7-A801-FFA899C1AD16}"/>
              </a:ext>
            </a:extLst>
          </p:cNvPr>
          <p:cNvGrpSpPr/>
          <p:nvPr/>
        </p:nvGrpSpPr>
        <p:grpSpPr>
          <a:xfrm>
            <a:off x="3666772" y="3727974"/>
            <a:ext cx="367470" cy="461665"/>
            <a:chOff x="3666772" y="1925015"/>
            <a:chExt cx="367470" cy="461665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5E3B64CA-717E-4473-9E77-3766C63DD093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3C6BFA73-D550-4E96-9A4F-29F3363BCA6F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5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347047F-4499-4DB5-8EB8-937569689AD1}"/>
              </a:ext>
            </a:extLst>
          </p:cNvPr>
          <p:cNvGrpSpPr/>
          <p:nvPr/>
        </p:nvGrpSpPr>
        <p:grpSpPr>
          <a:xfrm>
            <a:off x="3675318" y="4185549"/>
            <a:ext cx="367470" cy="461665"/>
            <a:chOff x="3666772" y="1925015"/>
            <a:chExt cx="367470" cy="461665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C3CF9431-3D5A-4B14-8FD6-8F460A94FCF6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54DF7B30-A56D-4B8F-A830-5E45C83C5365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6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1D5A9ED0-D55E-48F4-8056-E5CAD7E2386E}"/>
              </a:ext>
            </a:extLst>
          </p:cNvPr>
          <p:cNvGrpSpPr/>
          <p:nvPr/>
        </p:nvGrpSpPr>
        <p:grpSpPr>
          <a:xfrm>
            <a:off x="3665923" y="4632847"/>
            <a:ext cx="367470" cy="461665"/>
            <a:chOff x="3666772" y="1925015"/>
            <a:chExt cx="367470" cy="461665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F3EB0DAA-01F5-4D92-9CF8-E8EC4BFC01B3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7D1667B-4D81-45C4-9ADB-3B6A80745E3C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7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FF7D589F-B0B6-4DA8-9059-040EADE77123}"/>
              </a:ext>
            </a:extLst>
          </p:cNvPr>
          <p:cNvGrpSpPr/>
          <p:nvPr/>
        </p:nvGrpSpPr>
        <p:grpSpPr>
          <a:xfrm>
            <a:off x="3665923" y="5094512"/>
            <a:ext cx="367470" cy="461665"/>
            <a:chOff x="3666772" y="1925015"/>
            <a:chExt cx="367470" cy="461665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B05B4160-3B84-4489-BF9D-E0C35F8AD5D2}"/>
                </a:ext>
              </a:extLst>
            </p:cNvPr>
            <p:cNvSpPr/>
            <p:nvPr/>
          </p:nvSpPr>
          <p:spPr>
            <a:xfrm>
              <a:off x="3692410" y="1978416"/>
              <a:ext cx="341832" cy="333286"/>
            </a:xfrm>
            <a:prstGeom prst="ellipse">
              <a:avLst/>
            </a:prstGeom>
            <a:solidFill>
              <a:srgbClr val="FF5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9F45B12C-C8B1-468B-A58F-32EBAB6475A6}"/>
                </a:ext>
              </a:extLst>
            </p:cNvPr>
            <p:cNvSpPr txBox="1"/>
            <p:nvPr/>
          </p:nvSpPr>
          <p:spPr>
            <a:xfrm>
              <a:off x="3666772" y="1925015"/>
              <a:ext cx="341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latin typeface="Arial Black" panose="020B0A04020102020204" pitchFamily="34" charset="0"/>
                </a:rPr>
                <a:t>8</a:t>
              </a:r>
              <a:endParaRPr lang="es-CO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astronomy Sublimotion Ibiza Spain by Paco Roncero_1080p">
            <a:hlinkClick r:id="" action="ppaction://media"/>
            <a:extLst>
              <a:ext uri="{FF2B5EF4-FFF2-40B4-BE49-F238E27FC236}">
                <a16:creationId xmlns:a16="http://schemas.microsoft.com/office/drawing/2014/main" id="{E529E3A5-53D6-4B4C-A26B-9B70A2EBD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FB680F-638A-44B1-AC1F-1873CCFF5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2" descr="Pessoa com celular png 4 » PNG Image">
            <a:extLst>
              <a:ext uri="{FF2B5EF4-FFF2-40B4-BE49-F238E27FC236}">
                <a16:creationId xmlns:a16="http://schemas.microsoft.com/office/drawing/2014/main" id="{D7C16B5C-57E9-4337-8D0C-B4308F2E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21" y="927600"/>
            <a:ext cx="3752369" cy="5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228CD8-78D4-4025-91CC-9884A6E531A0}"/>
              </a:ext>
            </a:extLst>
          </p:cNvPr>
          <p:cNvSpPr txBox="1"/>
          <p:nvPr/>
        </p:nvSpPr>
        <p:spPr>
          <a:xfrm>
            <a:off x="3323860" y="494951"/>
            <a:ext cx="58384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COMUNÍCATE CON TUS PROSPECTOS</a:t>
            </a:r>
          </a:p>
          <a:p>
            <a:pPr algn="ctr"/>
            <a:r>
              <a:rPr lang="es-MX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EN TÉRMINOS ATRACTIVOS Y EMPÁTICOS </a:t>
            </a:r>
          </a:p>
          <a:p>
            <a:pPr algn="ctr"/>
            <a:r>
              <a:rPr lang="es-MX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CON ELLOS</a:t>
            </a:r>
            <a:endParaRPr lang="es-CO" sz="2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FBFEF24-A2BF-48A9-860B-EDE800EFCCD4}"/>
              </a:ext>
            </a:extLst>
          </p:cNvPr>
          <p:cNvSpPr/>
          <p:nvPr/>
        </p:nvSpPr>
        <p:spPr>
          <a:xfrm>
            <a:off x="2634141" y="2516697"/>
            <a:ext cx="5494791" cy="461394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BA2C51-C90A-4CBE-B764-40F07EB72BC2}"/>
              </a:ext>
            </a:extLst>
          </p:cNvPr>
          <p:cNvSpPr txBox="1"/>
          <p:nvPr/>
        </p:nvSpPr>
        <p:spPr>
          <a:xfrm>
            <a:off x="2754053" y="2547339"/>
            <a:ext cx="5254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Haz visible un problema común de tu cliente objetivo</a:t>
            </a:r>
            <a:endParaRPr lang="es-CO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4F903DF-7F92-4AFB-8F20-6F3BF2DFCAA7}"/>
              </a:ext>
            </a:extLst>
          </p:cNvPr>
          <p:cNvSpPr/>
          <p:nvPr/>
        </p:nvSpPr>
        <p:spPr>
          <a:xfrm>
            <a:off x="2631039" y="3198303"/>
            <a:ext cx="5494791" cy="461394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005198-E998-4570-91E3-74D366907897}"/>
              </a:ext>
            </a:extLst>
          </p:cNvPr>
          <p:cNvSpPr txBox="1"/>
          <p:nvPr/>
        </p:nvSpPr>
        <p:spPr>
          <a:xfrm>
            <a:off x="3340063" y="3228945"/>
            <a:ext cx="4076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Envía un mensaje disruptivo y emocional</a:t>
            </a:r>
            <a:endParaRPr lang="es-CO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993E1D1-E73F-4344-B61F-DC71A26BAE56}"/>
              </a:ext>
            </a:extLst>
          </p:cNvPr>
          <p:cNvSpPr/>
          <p:nvPr/>
        </p:nvSpPr>
        <p:spPr>
          <a:xfrm>
            <a:off x="2622934" y="3885151"/>
            <a:ext cx="5494791" cy="461394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C9B896-B957-4372-9C9C-B1C4237CFC9B}"/>
              </a:ext>
            </a:extLst>
          </p:cNvPr>
          <p:cNvSpPr txBox="1"/>
          <p:nvPr/>
        </p:nvSpPr>
        <p:spPr>
          <a:xfrm>
            <a:off x="3676599" y="3915793"/>
            <a:ext cx="3387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Plantea una solución impactante</a:t>
            </a:r>
            <a:endParaRPr lang="es-CO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07981F-F360-495A-9815-C3D1924E5061}"/>
              </a:ext>
            </a:extLst>
          </p:cNvPr>
          <p:cNvSpPr txBox="1"/>
          <p:nvPr/>
        </p:nvSpPr>
        <p:spPr>
          <a:xfrm>
            <a:off x="3246539" y="4515450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1"/>
                </a:solidFill>
                <a:latin typeface="Arial Narrow" panose="020B0606020202030204" pitchFamily="34" charset="0"/>
              </a:rPr>
              <a:t>Que te vean como recurso, no como vendedor</a:t>
            </a:r>
            <a:endParaRPr lang="es-CO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/>
      <p:bldP spid="9" grpId="0" animBg="1"/>
      <p:bldP spid="10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ds Icon | Magic Iconset | Iconshock">
            <a:extLst>
              <a:ext uri="{FF2B5EF4-FFF2-40B4-BE49-F238E27FC236}">
                <a16:creationId xmlns:a16="http://schemas.microsoft.com/office/drawing/2014/main" id="{6181668D-9BDD-455C-82FD-3DFC46A0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33" y="1811673"/>
            <a:ext cx="3402434" cy="340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4FCFA7-AABA-4261-A64F-A489E6D401FD}"/>
              </a:ext>
            </a:extLst>
          </p:cNvPr>
          <p:cNvSpPr txBox="1"/>
          <p:nvPr/>
        </p:nvSpPr>
        <p:spPr>
          <a:xfrm>
            <a:off x="969736" y="2242649"/>
            <a:ext cx="607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FF5B0F"/>
                </a:solidFill>
                <a:latin typeface="Franklin Gothic Heavy" panose="020B0903020102020204" pitchFamily="34" charset="0"/>
              </a:rPr>
              <a:t>IMPACTE A SUS PROSPECTOS Y CLIENTES</a:t>
            </a:r>
            <a:endParaRPr lang="es-CO" sz="2400" dirty="0">
              <a:solidFill>
                <a:srgbClr val="FF5B0F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8351D0-09BD-47E7-A2A4-C0A94F108948}"/>
              </a:ext>
            </a:extLst>
          </p:cNvPr>
          <p:cNvSpPr txBox="1"/>
          <p:nvPr/>
        </p:nvSpPr>
        <p:spPr>
          <a:xfrm>
            <a:off x="376624" y="2704314"/>
            <a:ext cx="726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</a:rPr>
              <a:t>Y DEJE QUE LA MAGIA HAGA CRECER SUS VENTAS</a:t>
            </a:r>
            <a:endParaRPr lang="es-CO" sz="2400" dirty="0">
              <a:solidFill>
                <a:schemeClr val="tx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9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8E02D8-82F9-47FD-91EA-A1CC63FBF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6558975-76DE-451D-B6E1-47F9A783C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2" l="10000" r="90000">
                        <a14:foregroundMark x1="29259" y1="84352" x2="37778" y2="99722"/>
                        <a14:foregroundMark x1="66296" y1="86389" x2="65556" y2="95556"/>
                      </a14:backgroundRemoval>
                    </a14:imgEffect>
                  </a14:imgLayer>
                </a14:imgProps>
              </a:ext>
            </a:extLst>
          </a:blip>
          <a:srcRect l="14047" t="15452" r="15673"/>
          <a:stretch/>
        </p:blipFill>
        <p:spPr>
          <a:xfrm>
            <a:off x="1545235" y="184617"/>
            <a:ext cx="5561166" cy="66901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24EA3C-1465-481A-BDAA-0926F5427F30}"/>
              </a:ext>
            </a:extLst>
          </p:cNvPr>
          <p:cNvSpPr txBox="1"/>
          <p:nvPr/>
        </p:nvSpPr>
        <p:spPr>
          <a:xfrm>
            <a:off x="6405600" y="1813583"/>
            <a:ext cx="5336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¡MUCHAS GRACIAS!</a:t>
            </a:r>
            <a:endParaRPr lang="es-CO" sz="4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E6BD2B-BA20-4094-AB24-856051D5A271}"/>
              </a:ext>
            </a:extLst>
          </p:cNvPr>
          <p:cNvSpPr txBox="1"/>
          <p:nvPr/>
        </p:nvSpPr>
        <p:spPr>
          <a:xfrm>
            <a:off x="8564749" y="2650565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@</a:t>
            </a:r>
            <a:r>
              <a:rPr lang="es-MX" sz="2400" dirty="0" err="1">
                <a:solidFill>
                  <a:schemeClr val="bg1"/>
                </a:solidFill>
              </a:rPr>
              <a:t>EmersonRamírezS</a:t>
            </a:r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Logo de Imagen PNG de Instagram | PNG Mart">
            <a:extLst>
              <a:ext uri="{FF2B5EF4-FFF2-40B4-BE49-F238E27FC236}">
                <a16:creationId xmlns:a16="http://schemas.microsoft.com/office/drawing/2014/main" id="{4C4820D6-216E-492F-AF60-E2622B0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26" y="2583024"/>
            <a:ext cx="529206" cy="5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GO TIKTOK png | Luces y sombras de las marcas">
            <a:extLst>
              <a:ext uri="{FF2B5EF4-FFF2-40B4-BE49-F238E27FC236}">
                <a16:creationId xmlns:a16="http://schemas.microsoft.com/office/drawing/2014/main" id="{95E9036B-DFA8-44A4-BD06-89BEDA64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32" y="2652475"/>
            <a:ext cx="400817" cy="40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D9A548-A2A4-4F4E-9357-773502567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00" y="4403277"/>
            <a:ext cx="1735595" cy="25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8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otos de Persona Preguntando, +22.000 Fotos de stock gratuitas de gran  calidad">
            <a:extLst>
              <a:ext uri="{FF2B5EF4-FFF2-40B4-BE49-F238E27FC236}">
                <a16:creationId xmlns:a16="http://schemas.microsoft.com/office/drawing/2014/main" id="{1151CF04-D695-4D46-9B06-D1FAD1E79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77" b="99925" l="10000" r="90000">
                        <a14:foregroundMark x1="47100" y1="42911" x2="43000" y2="44861"/>
                        <a14:foregroundMark x1="39450" y1="46512" x2="35300" y2="50038"/>
                        <a14:foregroundMark x1="35300" y1="50038" x2="31050" y2="62866"/>
                        <a14:foregroundMark x1="31050" y1="62866" x2="30700" y2="65941"/>
                        <a14:foregroundMark x1="35200" y1="49512" x2="37900" y2="47112"/>
                        <a14:foregroundMark x1="33800" y1="84171" x2="33550" y2="91973"/>
                        <a14:foregroundMark x1="33550" y1="91973" x2="29900" y2="87397"/>
                        <a14:foregroundMark x1="29900" y1="87397" x2="31500" y2="80495"/>
                        <a14:foregroundMark x1="31500" y1="80495" x2="31500" y2="78320"/>
                        <a14:foregroundMark x1="43400" y1="89272" x2="44100" y2="96249"/>
                        <a14:foregroundMark x1="44100" y1="96249" x2="50300" y2="99400"/>
                        <a14:foregroundMark x1="50300" y1="99400" x2="60950" y2="97749"/>
                        <a14:foregroundMark x1="60950" y1="97749" x2="62850" y2="97974"/>
                        <a14:foregroundMark x1="31450" y1="98875" x2="31450" y2="98875"/>
                        <a14:foregroundMark x1="31300" y1="99175" x2="30700" y2="98875"/>
                        <a14:foregroundMark x1="30450" y1="90548" x2="29300" y2="81920"/>
                        <a14:foregroundMark x1="35350" y1="48312" x2="45550" y2="43061"/>
                        <a14:foregroundMark x1="47900" y1="38785" x2="47100" y2="44411"/>
                        <a14:foregroundMark x1="47100" y1="42086" x2="48900" y2="37584"/>
                        <a14:foregroundMark x1="34550" y1="48837" x2="29250" y2="69092"/>
                        <a14:foregroundMark x1="29250" y1="69092" x2="30450" y2="75994"/>
                        <a14:foregroundMark x1="30450" y1="75994" x2="29350" y2="90623"/>
                        <a14:foregroundMark x1="29350" y1="90623" x2="29950" y2="96174"/>
                        <a14:foregroundMark x1="28500" y1="95799" x2="30450" y2="99925"/>
                        <a14:foregroundMark x1="29000" y1="94524" x2="29300" y2="94899"/>
                        <a14:foregroundMark x1="73900" y1="77794" x2="71500" y2="84471"/>
                        <a14:foregroundMark x1="71500" y1="84471" x2="71150" y2="84771"/>
                        <a14:foregroundMark x1="54350" y1="9527" x2="58950" y2="8477"/>
                        <a14:foregroundMark x1="58950" y1="8477" x2="59000" y2="8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89" r="18912"/>
          <a:stretch/>
        </p:blipFill>
        <p:spPr bwMode="auto">
          <a:xfrm>
            <a:off x="6084815" y="1317072"/>
            <a:ext cx="4622524" cy="554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EF9509-77AC-4B9B-9F63-AA9BAE1F848E}"/>
              </a:ext>
            </a:extLst>
          </p:cNvPr>
          <p:cNvSpPr txBox="1"/>
          <p:nvPr/>
        </p:nvSpPr>
        <p:spPr>
          <a:xfrm>
            <a:off x="2466362" y="830510"/>
            <a:ext cx="2983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dirty="0">
                <a:solidFill>
                  <a:schemeClr val="accent2"/>
                </a:solidFill>
                <a:latin typeface="Franklin Gothic Demi Cond" panose="020B0706030402020204" pitchFamily="34" charset="0"/>
              </a:rPr>
              <a:t>Y esto…</a:t>
            </a:r>
            <a:endParaRPr lang="es-CO" sz="7200" dirty="0">
              <a:solidFill>
                <a:schemeClr val="accent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7E446E-BCDD-4980-9E95-9734FABCBE49}"/>
              </a:ext>
            </a:extLst>
          </p:cNvPr>
          <p:cNvSpPr txBox="1"/>
          <p:nvPr/>
        </p:nvSpPr>
        <p:spPr>
          <a:xfrm>
            <a:off x="1053208" y="1971413"/>
            <a:ext cx="56252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¿Qué tiene que </a:t>
            </a:r>
          </a:p>
          <a:p>
            <a:r>
              <a:rPr lang="es-MX" sz="7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ver con ventas?</a:t>
            </a:r>
            <a:endParaRPr lang="es-CO" sz="72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1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2">
            <a:extLst>
              <a:ext uri="{FF2B5EF4-FFF2-40B4-BE49-F238E27FC236}">
                <a16:creationId xmlns:a16="http://schemas.microsoft.com/office/drawing/2014/main" id="{32E6ED6A-524D-440F-A20E-DB7F9792D622}"/>
              </a:ext>
            </a:extLst>
          </p:cNvPr>
          <p:cNvSpPr/>
          <p:nvPr/>
        </p:nvSpPr>
        <p:spPr bwMode="gray">
          <a:xfrm>
            <a:off x="5337802" y="510338"/>
            <a:ext cx="4336323" cy="4293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en-US" sz="2800" dirty="0">
                <a:solidFill>
                  <a:prstClr val="black"/>
                </a:solidFill>
                <a:latin typeface="Arial Narrow" panose="020B0606020202030204" pitchFamily="34" charset="0"/>
              </a:rPr>
              <a:t>AHORA MISMO LOS DECISION MAKERS SON MÁS EXIGENTES Y ENFOCADOS EN ENCONTRAR LAS MEJORES EXPERIENCIAS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EE24F2-150F-46F0-B194-B77E04750CF9}"/>
              </a:ext>
            </a:extLst>
          </p:cNvPr>
          <p:cNvSpPr txBox="1"/>
          <p:nvPr/>
        </p:nvSpPr>
        <p:spPr>
          <a:xfrm>
            <a:off x="3936534" y="2675937"/>
            <a:ext cx="377699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88%</a:t>
            </a:r>
            <a:endParaRPr lang="es-CO" sz="166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B85ED7F-EC2E-486B-930B-E9C67272E896}"/>
              </a:ext>
            </a:extLst>
          </p:cNvPr>
          <p:cNvSpPr/>
          <p:nvPr/>
        </p:nvSpPr>
        <p:spPr>
          <a:xfrm>
            <a:off x="6886254" y="3217162"/>
            <a:ext cx="3489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De los </a:t>
            </a:r>
            <a:r>
              <a:rPr lang="es-MX" sz="1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decision-maker</a:t>
            </a:r>
            <a:endParaRPr lang="es-MX" sz="18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afirman que una</a:t>
            </a:r>
          </a:p>
          <a:p>
            <a:pPr algn="ctr"/>
            <a:r>
              <a:rPr lang="es-MX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buena experiencia de </a:t>
            </a:r>
          </a:p>
          <a:p>
            <a:pPr algn="ctr"/>
            <a:r>
              <a:rPr lang="es-MX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cliente es clave para </a:t>
            </a:r>
          </a:p>
          <a:p>
            <a:pPr algn="ctr"/>
            <a:r>
              <a:rPr lang="es-MX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la toma de decisiones </a:t>
            </a:r>
          </a:p>
          <a:p>
            <a:pPr algn="ctr"/>
            <a:r>
              <a:rPr lang="es-MX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de compra</a:t>
            </a:r>
            <a:endParaRPr lang="es-CO" sz="18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4100" name="Picture 4" descr="What is Customer Experience Management? Ibexa DXP Client Experience  Management">
            <a:extLst>
              <a:ext uri="{FF2B5EF4-FFF2-40B4-BE49-F238E27FC236}">
                <a16:creationId xmlns:a16="http://schemas.microsoft.com/office/drawing/2014/main" id="{F3E6A720-511F-4E5C-A5F2-02DABF50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8" y="1619075"/>
            <a:ext cx="3502404" cy="35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04ADEEA-4DBC-4378-895A-01583CB2908A}"/>
              </a:ext>
            </a:extLst>
          </p:cNvPr>
          <p:cNvSpPr txBox="1"/>
          <p:nvPr/>
        </p:nvSpPr>
        <p:spPr>
          <a:xfrm>
            <a:off x="2936147" y="639241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</a:t>
            </a:r>
            <a:endParaRPr lang="es-CO" dirty="0"/>
          </a:p>
        </p:txBody>
      </p:sp>
      <p:pic>
        <p:nvPicPr>
          <p:cNvPr id="8" name="Picture 6" descr="gartner-logo Gartner positions SAS as a Leader in the Magic ...">
            <a:extLst>
              <a:ext uri="{FF2B5EF4-FFF2-40B4-BE49-F238E27FC236}">
                <a16:creationId xmlns:a16="http://schemas.microsoft.com/office/drawing/2014/main" id="{26ECD2BD-84B7-4D9F-A87A-47ACFDBA5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35" y="6258358"/>
            <a:ext cx="1021085" cy="5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ntacto - Osona Seal Pack">
            <a:extLst>
              <a:ext uri="{FF2B5EF4-FFF2-40B4-BE49-F238E27FC236}">
                <a16:creationId xmlns:a16="http://schemas.microsoft.com/office/drawing/2014/main" id="{D23CCB23-ED88-4A15-A4AA-E5465C32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40" y="1770077"/>
            <a:ext cx="6039553" cy="50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AB7A5F-2214-433A-BC57-ACE57B0D6F1C}"/>
              </a:ext>
            </a:extLst>
          </p:cNvPr>
          <p:cNvSpPr txBox="1"/>
          <p:nvPr/>
        </p:nvSpPr>
        <p:spPr>
          <a:xfrm>
            <a:off x="2040622" y="592795"/>
            <a:ext cx="31694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8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86%</a:t>
            </a:r>
            <a:endParaRPr lang="es-CO" sz="138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65D25E-30C6-45BD-910D-409D8D6EA596}"/>
              </a:ext>
            </a:extLst>
          </p:cNvPr>
          <p:cNvSpPr txBox="1"/>
          <p:nvPr/>
        </p:nvSpPr>
        <p:spPr>
          <a:xfrm>
            <a:off x="5210079" y="1008292"/>
            <a:ext cx="5031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De los clientes compradores pagarían más por una mejor experiencia al comprar.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DCD83C-2FFA-404D-B9EE-8F630830F558}"/>
              </a:ext>
            </a:extLst>
          </p:cNvPr>
          <p:cNvSpPr txBox="1"/>
          <p:nvPr/>
        </p:nvSpPr>
        <p:spPr>
          <a:xfrm>
            <a:off x="2457975" y="6249798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</a:t>
            </a:r>
            <a:endParaRPr lang="es-CO" dirty="0"/>
          </a:p>
        </p:txBody>
      </p:sp>
      <p:pic>
        <p:nvPicPr>
          <p:cNvPr id="6" name="Picture 6" descr="gartner-logo Gartner positions SAS as a Leader in the Magic ...">
            <a:extLst>
              <a:ext uri="{FF2B5EF4-FFF2-40B4-BE49-F238E27FC236}">
                <a16:creationId xmlns:a16="http://schemas.microsoft.com/office/drawing/2014/main" id="{0EADF485-8397-4353-AF0F-DA46B731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63" y="6115745"/>
            <a:ext cx="1021085" cy="5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AFF2D4-1CA2-4BB2-A7D3-E3CDFEDA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1F5BD57-51A3-43D2-9D13-F52DE3DEDA82}"/>
              </a:ext>
            </a:extLst>
          </p:cNvPr>
          <p:cNvSpPr txBox="1"/>
          <p:nvPr/>
        </p:nvSpPr>
        <p:spPr>
          <a:xfrm>
            <a:off x="3332526" y="2072005"/>
            <a:ext cx="268855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1%</a:t>
            </a:r>
            <a:endParaRPr lang="es-CO" sz="16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BA4ED5-3F9C-489E-8757-FACE70250CC7}"/>
              </a:ext>
            </a:extLst>
          </p:cNvPr>
          <p:cNvSpPr txBox="1"/>
          <p:nvPr/>
        </p:nvSpPr>
        <p:spPr>
          <a:xfrm>
            <a:off x="2475268" y="3743103"/>
            <a:ext cx="119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</a:rPr>
              <a:t>Sólo el</a:t>
            </a:r>
            <a:endParaRPr lang="es-CO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BF4E67-253C-4F89-920A-A91EFEA02C5C}"/>
              </a:ext>
            </a:extLst>
          </p:cNvPr>
          <p:cNvSpPr txBox="1"/>
          <p:nvPr/>
        </p:nvSpPr>
        <p:spPr>
          <a:xfrm>
            <a:off x="6021083" y="2585422"/>
            <a:ext cx="5611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Arial Narrow" panose="020B0606020202030204" pitchFamily="34" charset="0"/>
              </a:rPr>
              <a:t>De los clientes perciben que las marcas logran cubrir consistentemente sus requerimientos a través de experiencias impactantes</a:t>
            </a:r>
            <a:endParaRPr lang="es-CO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1064D-28A7-4A11-BD4E-6821B2785047}"/>
              </a:ext>
            </a:extLst>
          </p:cNvPr>
          <p:cNvSpPr txBox="1"/>
          <p:nvPr/>
        </p:nvSpPr>
        <p:spPr>
          <a:xfrm>
            <a:off x="2390863" y="6269563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</a:t>
            </a:r>
            <a:endParaRPr lang="es-CO" dirty="0"/>
          </a:p>
        </p:txBody>
      </p:sp>
      <p:pic>
        <p:nvPicPr>
          <p:cNvPr id="7" name="Picture 6" descr="gartner-logo Gartner positions SAS as a Leader in the Magic ...">
            <a:extLst>
              <a:ext uri="{FF2B5EF4-FFF2-40B4-BE49-F238E27FC236}">
                <a16:creationId xmlns:a16="http://schemas.microsoft.com/office/drawing/2014/main" id="{434AE4A3-3349-43C5-8FF4-5A6CE3550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51" y="6135510"/>
            <a:ext cx="1021085" cy="5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1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90148D4-AF5D-4A37-9C5C-0AF73B8F1BB2}"/>
              </a:ext>
            </a:extLst>
          </p:cNvPr>
          <p:cNvCxnSpPr>
            <a:cxnSpLocks/>
          </p:cNvCxnSpPr>
          <p:nvPr/>
        </p:nvCxnSpPr>
        <p:spPr>
          <a:xfrm>
            <a:off x="5452844" y="1790700"/>
            <a:ext cx="0" cy="394737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0192FF2-6A13-43A8-9C9D-F7C5C22D21C2}"/>
              </a:ext>
            </a:extLst>
          </p:cNvPr>
          <p:cNvSpPr txBox="1"/>
          <p:nvPr/>
        </p:nvSpPr>
        <p:spPr>
          <a:xfrm>
            <a:off x="2405773" y="456577"/>
            <a:ext cx="1531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Según</a:t>
            </a:r>
            <a:endParaRPr lang="es-CO" sz="44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Picture 4" descr="Logo Forbes: la historia y el significado del logotipo, la marca y el  símbolo. | png, vector">
            <a:extLst>
              <a:ext uri="{FF2B5EF4-FFF2-40B4-BE49-F238E27FC236}">
                <a16:creationId xmlns:a16="http://schemas.microsoft.com/office/drawing/2014/main" id="{3C7C60BD-3319-43B4-8843-8B810F80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35" y="207141"/>
            <a:ext cx="2150269" cy="12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6887EB1-267D-4BCE-87CE-896670054E13}"/>
              </a:ext>
            </a:extLst>
          </p:cNvPr>
          <p:cNvSpPr txBox="1"/>
          <p:nvPr/>
        </p:nvSpPr>
        <p:spPr>
          <a:xfrm>
            <a:off x="3343275" y="1581150"/>
            <a:ext cx="1914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85%</a:t>
            </a:r>
            <a:endParaRPr lang="es-CO" sz="80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B70CE4-3D91-4DDD-9009-565686D2B1CC}"/>
              </a:ext>
            </a:extLst>
          </p:cNvPr>
          <p:cNvSpPr txBox="1"/>
          <p:nvPr/>
        </p:nvSpPr>
        <p:spPr>
          <a:xfrm>
            <a:off x="904878" y="2736502"/>
            <a:ext cx="4352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De las empresas en el mundo desarrollaron una estrategia basada en precio 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D9F18E-2191-42CA-AAF0-EC4EA9763D18}"/>
              </a:ext>
            </a:extLst>
          </p:cNvPr>
          <p:cNvSpPr txBox="1"/>
          <p:nvPr/>
        </p:nvSpPr>
        <p:spPr>
          <a:xfrm>
            <a:off x="5854302" y="456576"/>
            <a:ext cx="4156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</a:rPr>
              <a:t>durante pandemia</a:t>
            </a:r>
            <a:endParaRPr lang="es-CO" sz="4400" dirty="0">
              <a:solidFill>
                <a:schemeClr val="tx2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80B6F4-6D97-4CB9-B369-DF0691DCA1F0}"/>
              </a:ext>
            </a:extLst>
          </p:cNvPr>
          <p:cNvSpPr txBox="1"/>
          <p:nvPr/>
        </p:nvSpPr>
        <p:spPr>
          <a:xfrm>
            <a:off x="5572125" y="1581150"/>
            <a:ext cx="1914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87%</a:t>
            </a:r>
            <a:endParaRPr lang="es-CO" sz="80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6B592E-4FF9-44FC-97D2-F1F3CAF01082}"/>
              </a:ext>
            </a:extLst>
          </p:cNvPr>
          <p:cNvSpPr txBox="1"/>
          <p:nvPr/>
        </p:nvSpPr>
        <p:spPr>
          <a:xfrm>
            <a:off x="5519627" y="2748854"/>
            <a:ext cx="4352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De los clientes estaban dispuestos a pagar más por experiencias diferenciadoras al momento de adquirir productos o servicios</a:t>
            </a:r>
            <a:endParaRPr lang="es-CO" sz="28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bre competencia. Concepto, características, origen, ejemplos">
            <a:extLst>
              <a:ext uri="{FF2B5EF4-FFF2-40B4-BE49-F238E27FC236}">
                <a16:creationId xmlns:a16="http://schemas.microsoft.com/office/drawing/2014/main" id="{0AE291C8-F622-4D26-BDD6-F7B732E59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74F90DB-8E91-4DD5-A8B3-6E051AB9C4DC}"/>
              </a:ext>
            </a:extLst>
          </p:cNvPr>
          <p:cNvSpPr txBox="1"/>
          <p:nvPr/>
        </p:nvSpPr>
        <p:spPr>
          <a:xfrm>
            <a:off x="1789044" y="5403573"/>
            <a:ext cx="819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ApexSansExtraBoldT" panose="02000503000000020004" pitchFamily="50" charset="0"/>
              </a:rPr>
              <a:t>El tema no es que haya mucha competencia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A41F31-3492-447F-A812-E22DC07410EF}"/>
              </a:ext>
            </a:extLst>
          </p:cNvPr>
          <p:cNvSpPr txBox="1"/>
          <p:nvPr/>
        </p:nvSpPr>
        <p:spPr>
          <a:xfrm>
            <a:off x="2758860" y="5838398"/>
            <a:ext cx="6260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ApexSansExtraBoldT" panose="02000503000000020004" pitchFamily="50" charset="0"/>
              </a:rPr>
              <a:t>El tema es que todos son iguales</a:t>
            </a:r>
          </a:p>
        </p:txBody>
      </p:sp>
    </p:spTree>
    <p:extLst>
      <p:ext uri="{BB962C8B-B14F-4D97-AF65-F5344CB8AC3E}">
        <p14:creationId xmlns:p14="http://schemas.microsoft.com/office/powerpoint/2010/main" val="225955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lderas en Torreón - ICA Calderas">
            <a:extLst>
              <a:ext uri="{FF2B5EF4-FFF2-40B4-BE49-F238E27FC236}">
                <a16:creationId xmlns:a16="http://schemas.microsoft.com/office/drawing/2014/main" id="{B4D4DCCF-DAF5-47D0-AE91-36A97E76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190749"/>
            <a:ext cx="30575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9CB0DCF-2F97-4369-8A5D-7967FC7C9775}"/>
              </a:ext>
            </a:extLst>
          </p:cNvPr>
          <p:cNvSpPr txBox="1"/>
          <p:nvPr/>
        </p:nvSpPr>
        <p:spPr>
          <a:xfrm>
            <a:off x="2221560" y="876300"/>
            <a:ext cx="4100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EL CLIENTE</a:t>
            </a:r>
            <a:endParaRPr lang="es-CO" sz="72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9E99E4-E83A-46DF-A990-3E54AB4C6AAE}"/>
              </a:ext>
            </a:extLst>
          </p:cNvPr>
          <p:cNvSpPr txBox="1"/>
          <p:nvPr/>
        </p:nvSpPr>
        <p:spPr>
          <a:xfrm>
            <a:off x="1743073" y="2190749"/>
            <a:ext cx="5057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Que no perciba o reciba una diferenciación o experiencia diferencial al momento de comprar, decidirá por</a:t>
            </a:r>
            <a:endParaRPr lang="es-CO" sz="28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EC3D88-F300-47FE-928D-C58B901C8F6A}"/>
              </a:ext>
            </a:extLst>
          </p:cNvPr>
          <p:cNvSpPr txBox="1"/>
          <p:nvPr/>
        </p:nvSpPr>
        <p:spPr>
          <a:xfrm>
            <a:off x="2784367" y="4120751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dirty="0">
                <a:solidFill>
                  <a:srgbClr val="FF5B0F"/>
                </a:solidFill>
                <a:latin typeface="Franklin Gothic Demi Cond" panose="020B0706030402020204" pitchFamily="34" charset="0"/>
              </a:rPr>
              <a:t>PRECIO</a:t>
            </a:r>
            <a:endParaRPr lang="es-CO" sz="7200" dirty="0">
              <a:solidFill>
                <a:srgbClr val="FF5B0F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07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748</Words>
  <Application>Microsoft Office PowerPoint</Application>
  <PresentationFormat>Panorámica</PresentationFormat>
  <Paragraphs>113</Paragraphs>
  <Slides>25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ApexSansExtraBoldT</vt:lpstr>
      <vt:lpstr>Arial</vt:lpstr>
      <vt:lpstr>Arial Black</vt:lpstr>
      <vt:lpstr>Arial Narrow</vt:lpstr>
      <vt:lpstr>Calibri</vt:lpstr>
      <vt:lpstr>Franklin Gothic Demi Cond</vt:lpstr>
      <vt:lpstr>Franklin Gothic Heavy</vt:lpstr>
      <vt:lpstr>Mistral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EFE-LAP-ZFUENTES</dc:creator>
  <cp:lastModifiedBy>Familia Ramirez</cp:lastModifiedBy>
  <cp:revision>32</cp:revision>
  <dcterms:created xsi:type="dcterms:W3CDTF">2022-05-31T14:55:34Z</dcterms:created>
  <dcterms:modified xsi:type="dcterms:W3CDTF">2022-07-14T15:14:26Z</dcterms:modified>
</cp:coreProperties>
</file>